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256" r:id="rId3"/>
    <p:sldId id="346" r:id="rId4"/>
    <p:sldId id="338" r:id="rId5"/>
    <p:sldId id="322" r:id="rId6"/>
    <p:sldId id="343" r:id="rId7"/>
    <p:sldId id="318" r:id="rId8"/>
    <p:sldId id="323" r:id="rId9"/>
    <p:sldId id="317" r:id="rId10"/>
    <p:sldId id="258" r:id="rId11"/>
    <p:sldId id="259" r:id="rId12"/>
    <p:sldId id="337" r:id="rId13"/>
    <p:sldId id="332" r:id="rId14"/>
    <p:sldId id="333" r:id="rId15"/>
    <p:sldId id="334" r:id="rId16"/>
    <p:sldId id="260" r:id="rId17"/>
    <p:sldId id="261" r:id="rId18"/>
    <p:sldId id="340" r:id="rId19"/>
    <p:sldId id="341" r:id="rId20"/>
    <p:sldId id="339" r:id="rId21"/>
    <p:sldId id="262" r:id="rId22"/>
    <p:sldId id="263" r:id="rId23"/>
    <p:sldId id="264" r:id="rId24"/>
    <p:sldId id="342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6" r:id="rId71"/>
    <p:sldId id="311" r:id="rId7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5D36-C0AA-43DB-926A-3FC9239C47C6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D9F2-3194-443F-90BE-5D42497FE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F3F5-94C5-43D4-930D-707C9D085EA3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A54F-2BF9-40F7-A398-6141D18372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C871-B021-4F66-975D-D569B059513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1F2D-59BF-49C6-AA2A-9703E79C2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5C35-5783-4B33-B41B-76EF869369A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77E4-6833-401A-981B-D2A4F8778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3404-36B4-40B2-A424-E0A1FCB632EE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E800-1062-4938-881D-F0710EE98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FBD6-888B-4857-869F-F3E767206E49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BBAB-07A9-4A3B-92A2-7DFFF09CC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15EF-9FDE-498C-986B-D052F1E7D19F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5C43-3B7B-4913-8E21-E0207C4BA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B57A-1198-429C-8216-ED55AE3DB4A1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8774-6A5E-408A-8CAD-BDA80B7C7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49B0-9D91-4E43-9865-8331AAB017FE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0845-370F-4167-B71D-00F87C8A4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561C-CF62-4286-865C-ABF05C9726B5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1810-0509-4DC8-8F8A-BC847CBB63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4AD9-B933-4475-9B62-C0A24A2A9422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9236-80F4-48E9-B91A-0E83B59B9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10D1F3-A2B0-4A05-B7AD-98CC95A4D8F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8186947-587B-4755-8F6C-CD81E8720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6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66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Раритетная лаборатория физики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smtClean="0">
                <a:latin typeface="Times New Roman" pitchFamily="18" charset="0"/>
                <a:cs typeface="Times New Roman" pitchFamily="18" charset="0"/>
              </a:rPr>
              <a:t>raritet.chuvsu.ru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Лекция 30.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 Основы ядерной физики 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Лекцию подготовил</a:t>
            </a:r>
            <a:r>
              <a:rPr lang="ru-RU" altLang="ru-RU" sz="32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      Сорокин Геннадий Михайлович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	     2025 год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altLang="ru-RU" sz="320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474788"/>
            <a:ext cx="19431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404813"/>
            <a:ext cx="8351837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Протон (р) имеет положительный заряд, равный заряду электрона                                  и массу покоя 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                                       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Нейтрон (</a:t>
            </a:r>
            <a:r>
              <a:rPr lang="en-US" altLang="ru-RU" sz="2400">
                <a:ea typeface="Times New Roman" pitchFamily="18" charset="0"/>
                <a:cs typeface="Arial" charset="0"/>
              </a:rPr>
              <a:t>n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) – нейтральная частица с массой покоя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                                               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Общее число нуклонов в атомном ядре называется массовым числом</a:t>
            </a:r>
            <a:r>
              <a:rPr lang="ru-RU" altLang="ru-RU" sz="2400">
                <a:solidFill>
                  <a:srgbClr val="365F91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i="1">
                <a:ea typeface="Times New Roman" pitchFamily="18" charset="0"/>
                <a:cs typeface="Arial" charset="0"/>
              </a:rPr>
              <a:t>А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8313" y="4221163"/>
            <a:ext cx="835183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Заряд ядра равен 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Z</a:t>
            </a:r>
            <a:r>
              <a:rPr lang="en-US" altLang="ru-RU" sz="2400">
                <a:ea typeface="Times New Roman" pitchFamily="18" charset="0"/>
                <a:cs typeface="Arial" charset="0"/>
              </a:rPr>
              <a:t>e</a:t>
            </a:r>
            <a:r>
              <a:rPr lang="ru-RU" altLang="ru-RU" sz="2400" baseline="30000">
                <a:ea typeface="Times New Roman" pitchFamily="18" charset="0"/>
                <a:cs typeface="Arial" charset="0"/>
              </a:rPr>
              <a:t>+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, где </a:t>
            </a:r>
            <a:r>
              <a:rPr lang="en-US" altLang="ru-RU" sz="2400">
                <a:ea typeface="Times New Roman" pitchFamily="18" charset="0"/>
                <a:cs typeface="Arial" charset="0"/>
              </a:rPr>
              <a:t>Z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- зарядовое число</a:t>
            </a:r>
            <a:r>
              <a:rPr lang="en-US" altLang="ru-RU" sz="2400">
                <a:ea typeface="Times New Roman" pitchFamily="18" charset="0"/>
                <a:cs typeface="Arial" charset="0"/>
              </a:rPr>
              <a:t>,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равное порядковому номеру  химического элемента в Периодической системе элементов Менделеева,  т. е. числу протонов в ядре.</a:t>
            </a:r>
          </a:p>
        </p:txBody>
      </p:sp>
      <p:graphicFrame>
        <p:nvGraphicFramePr>
          <p:cNvPr id="11292" name="Object 44"/>
          <p:cNvGraphicFramePr>
            <a:graphicFrameLocks noChangeAspect="1"/>
          </p:cNvGraphicFramePr>
          <p:nvPr/>
        </p:nvGraphicFramePr>
        <p:xfrm>
          <a:off x="2084388" y="882650"/>
          <a:ext cx="2290762" cy="384175"/>
        </p:xfrm>
        <a:graphic>
          <a:graphicData uri="http://schemas.openxmlformats.org/presentationml/2006/ole">
            <p:oleObj spid="_x0000_s1026" name="Equation" r:id="rId3" imgW="2578100" imgH="431800" progId="">
              <p:embed/>
            </p:oleObj>
          </a:graphicData>
        </a:graphic>
      </p:graphicFrame>
      <p:graphicFrame>
        <p:nvGraphicFramePr>
          <p:cNvPr id="11294" name="Object 45"/>
          <p:cNvGraphicFramePr>
            <a:graphicFrameLocks noChangeAspect="1"/>
          </p:cNvGraphicFramePr>
          <p:nvPr/>
        </p:nvGraphicFramePr>
        <p:xfrm>
          <a:off x="2117725" y="1400175"/>
          <a:ext cx="4381500" cy="508000"/>
        </p:xfrm>
        <a:graphic>
          <a:graphicData uri="http://schemas.openxmlformats.org/presentationml/2006/ole">
            <p:oleObj spid="_x0000_s1027" name="Equation" r:id="rId4" imgW="4381500" imgH="508000" progId="">
              <p:embed/>
            </p:oleObj>
          </a:graphicData>
        </a:graphic>
      </p:graphicFrame>
      <p:graphicFrame>
        <p:nvGraphicFramePr>
          <p:cNvPr id="11295" name="Object 46"/>
          <p:cNvGraphicFramePr>
            <a:graphicFrameLocks noChangeAspect="1"/>
          </p:cNvGraphicFramePr>
          <p:nvPr/>
        </p:nvGraphicFramePr>
        <p:xfrm>
          <a:off x="2117725" y="2409825"/>
          <a:ext cx="4381500" cy="469900"/>
        </p:xfrm>
        <a:graphic>
          <a:graphicData uri="http://schemas.openxmlformats.org/presentationml/2006/ole">
            <p:oleObj spid="_x0000_s1028" name="Equation" r:id="rId5" imgW="4381500" imgH="469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21605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771775" y="404813"/>
            <a:ext cx="590391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Ядро обозначается тем же символом, что и нейтральный атом:        , где 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X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– символ химического элемента. 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00338" y="1916113"/>
            <a:ext cx="590391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994025" algn="l"/>
              </a:tabLst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Ядра с одинаковыми </a:t>
            </a:r>
            <a:r>
              <a:rPr lang="en-US" altLang="ru-RU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</a:t>
            </a: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но различными числами нейтронов </a:t>
            </a:r>
            <a:r>
              <a:rPr lang="en-US" altLang="ru-RU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называются изотопами, а ядра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9750" y="4005263"/>
            <a:ext cx="813593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tabLst>
                <a:tab pos="2994025" algn="l"/>
              </a:tabLst>
            </a:pPr>
            <a:r>
              <a:rPr lang="ru-RU" altLang="ru-RU" sz="2400">
                <a:ea typeface="Times New Roman" pitchFamily="18" charset="0"/>
                <a:cs typeface="Arial" charset="0"/>
              </a:rPr>
              <a:t>Например, водород (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Z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= 1) имеет три изотопа:       - протий (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Z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= 1, 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N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= 0),      </a:t>
            </a:r>
            <a:r>
              <a:rPr lang="ru-RU" altLang="ru-RU" sz="2800">
                <a:ea typeface="Times New Roman" pitchFamily="18" charset="0"/>
                <a:cs typeface="Arial" charset="0"/>
              </a:rPr>
              <a:t> 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– дейтерий (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Z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= 1, 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N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= 1),   </a:t>
            </a:r>
          </a:p>
          <a:p>
            <a:pPr eaLnBrk="1" hangingPunct="1">
              <a:lnSpc>
                <a:spcPct val="115000"/>
              </a:lnSpc>
              <a:tabLst>
                <a:tab pos="2994025" algn="l"/>
              </a:tabLst>
            </a:pPr>
            <a:r>
              <a:rPr lang="ru-RU" altLang="ru-RU" sz="2800">
                <a:ea typeface="Times New Roman" pitchFamily="18" charset="0"/>
                <a:cs typeface="Arial" charset="0"/>
              </a:rPr>
              <a:t>     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– тритий (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Z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= 1, 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N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= 2). У углерода 6 изотопов, кислорода –3.</a:t>
            </a:r>
          </a:p>
        </p:txBody>
      </p:sp>
      <p:graphicFrame>
        <p:nvGraphicFramePr>
          <p:cNvPr id="10" name="Object 56"/>
          <p:cNvGraphicFramePr>
            <a:graphicFrameLocks noChangeAspect="1"/>
          </p:cNvGraphicFramePr>
          <p:nvPr/>
        </p:nvGraphicFramePr>
        <p:xfrm>
          <a:off x="6659563" y="4027488"/>
          <a:ext cx="433387" cy="492125"/>
        </p:xfrm>
        <a:graphic>
          <a:graphicData uri="http://schemas.openxmlformats.org/presentationml/2006/ole">
            <p:oleObj spid="_x0000_s2050" name="Equation" r:id="rId4" imgW="406224" imgH="469696" progId="">
              <p:embed/>
            </p:oleObj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39750" y="3284538"/>
            <a:ext cx="8280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994025" algn="l"/>
              </a:tabLst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 одинаковыми </a:t>
            </a:r>
            <a:r>
              <a:rPr lang="ru-RU" altLang="ru-RU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А</a:t>
            </a: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но различными </a:t>
            </a:r>
            <a:r>
              <a:rPr lang="en-US" altLang="ru-RU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</a:t>
            </a: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– </a:t>
            </a:r>
            <a:r>
              <a:rPr lang="ru-RU" altLang="ru-RU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изобарами</a:t>
            </a: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 </a:t>
            </a:r>
          </a:p>
        </p:txBody>
      </p:sp>
      <p:graphicFrame>
        <p:nvGraphicFramePr>
          <p:cNvPr id="14" name="Object 57"/>
          <p:cNvGraphicFramePr>
            <a:graphicFrameLocks noChangeAspect="1"/>
          </p:cNvGraphicFramePr>
          <p:nvPr/>
        </p:nvGraphicFramePr>
        <p:xfrm>
          <a:off x="2547938" y="4506913"/>
          <a:ext cx="447675" cy="466725"/>
        </p:xfrm>
        <a:graphic>
          <a:graphicData uri="http://schemas.openxmlformats.org/presentationml/2006/ole">
            <p:oleObj spid="_x0000_s2051" name="Equation" r:id="rId5" imgW="444307" imgH="469696" progId="">
              <p:embed/>
            </p:oleObj>
          </a:graphicData>
        </a:graphic>
      </p:graphicFrame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16" name="Object 58"/>
          <p:cNvGraphicFramePr>
            <a:graphicFrameLocks noChangeAspect="1"/>
          </p:cNvGraphicFramePr>
          <p:nvPr/>
        </p:nvGraphicFramePr>
        <p:xfrm>
          <a:off x="684213" y="4989513"/>
          <a:ext cx="428625" cy="466725"/>
        </p:xfrm>
        <a:graphic>
          <a:graphicData uri="http://schemas.openxmlformats.org/presentationml/2006/ole">
            <p:oleObj spid="_x0000_s2052" name="Equation" r:id="rId6" imgW="431613" imgH="469696" progId="">
              <p:embed/>
            </p:oleObj>
          </a:graphicData>
        </a:graphic>
      </p:graphicFrame>
      <p:graphicFrame>
        <p:nvGraphicFramePr>
          <p:cNvPr id="12327" name="Object 59"/>
          <p:cNvGraphicFramePr>
            <a:graphicFrameLocks noChangeAspect="1"/>
          </p:cNvGraphicFramePr>
          <p:nvPr/>
        </p:nvGraphicFramePr>
        <p:xfrm>
          <a:off x="5445125" y="836613"/>
          <a:ext cx="495300" cy="458787"/>
        </p:xfrm>
        <a:graphic>
          <a:graphicData uri="http://schemas.openxmlformats.org/presentationml/2006/ole">
            <p:oleObj spid="_x0000_s2053" name="Equation" r:id="rId7" imgW="508000" imgH="469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481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966788"/>
            <a:ext cx="82010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584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511492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365625"/>
            <a:ext cx="82296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686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1066800"/>
            <a:ext cx="66103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789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123950"/>
            <a:ext cx="67818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76250"/>
            <a:ext cx="8281987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994025" algn="l"/>
              </a:tabLst>
            </a:pPr>
            <a:r>
              <a:rPr lang="ru-RU" altLang="ru-RU" sz="2800">
                <a:ea typeface="Times New Roman" pitchFamily="18" charset="0"/>
                <a:cs typeface="Arial" charset="0"/>
              </a:rPr>
              <a:t> 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В ядерной физике массу частицы часто выражают в атомных  единицах массы (а. е. м.), равной 1/12 мас-сы атома углерода с массовым числом 12: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994025" algn="l"/>
              </a:tabLs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               1 а. е. м. = 1,66057 10</a:t>
            </a:r>
            <a:r>
              <a:rPr lang="ru-RU" altLang="ru-RU" sz="2400" baseline="30000">
                <a:ea typeface="Times New Roman" pitchFamily="18" charset="0"/>
                <a:cs typeface="Arial" charset="0"/>
              </a:rPr>
              <a:t>–27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кг.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994025" algn="l"/>
              </a:tabLs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Следовательно, 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m</a:t>
            </a:r>
            <a:r>
              <a:rPr lang="en-US" altLang="ru-RU" sz="2400" baseline="-25000">
                <a:ea typeface="Times New Roman" pitchFamily="18" charset="0"/>
                <a:cs typeface="Arial" charset="0"/>
              </a:rPr>
              <a:t>p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= 1,007276  а. е. м.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994025" algn="l"/>
              </a:tabLs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Во многих случаях массу частицы удобно выражать в эквивалентных значениях энергии в соответствии с формулой                                      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994025" algn="l"/>
              </a:tabLs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              .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55650" y="4005263"/>
          <a:ext cx="1181100" cy="381000"/>
        </p:xfrm>
        <a:graphic>
          <a:graphicData uri="http://schemas.openxmlformats.org/presentationml/2006/ole">
            <p:oleObj spid="_x0000_s3074" name="Equation" r:id="rId3" imgW="1180588" imgH="380835" progId="">
              <p:embed/>
            </p:oleObj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4851400"/>
            <a:ext cx="81375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ea typeface="Times New Roman" pitchFamily="18" charset="0"/>
                <a:cs typeface="Arial" charset="0"/>
              </a:rPr>
              <a:t> 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Так как 1 эВ = 1,6022 10</a:t>
            </a:r>
            <a:r>
              <a:rPr lang="ru-RU" altLang="ru-RU" sz="2400" baseline="30000">
                <a:ea typeface="Times New Roman" pitchFamily="18" charset="0"/>
                <a:cs typeface="Arial" charset="0"/>
              </a:rPr>
              <a:t>–19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Дж, в энергетических единицах масса протона равна 938, 2723 МэВ.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76375" y="333375"/>
            <a:ext cx="648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solidFill>
                  <a:srgbClr val="FF0000"/>
                </a:solidFill>
                <a:cs typeface="Times New Roman" pitchFamily="18" charset="0"/>
              </a:rPr>
              <a:t>Дефект массы и энергия связи ядра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47688" y="1243013"/>
            <a:ext cx="82105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994025" algn="l"/>
              </a:tabLst>
            </a:pPr>
            <a:r>
              <a:rPr lang="ru-RU" altLang="ru-RU" sz="2400">
                <a:ea typeface="Times New Roman" pitchFamily="18" charset="0"/>
                <a:cs typeface="Arial" charset="0"/>
              </a:rPr>
              <a:t>Точные масс-спектрометрические измерения показали, что масса ядра всегда меньше, чем сумма масс составляющих его нуклонов: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65150" y="3338513"/>
            <a:ext cx="2906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Разность масс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65150" y="3860800"/>
            <a:ext cx="6743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994025" algn="l"/>
              </a:tabLst>
            </a:pPr>
            <a:r>
              <a:rPr lang="ru-RU" altLang="ru-RU" sz="2400">
                <a:ea typeface="Times New Roman" pitchFamily="18" charset="0"/>
                <a:cs typeface="Arial" charset="0"/>
              </a:rPr>
              <a:t>называется дефектом массы ядра.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65150" y="4349750"/>
            <a:ext cx="82089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Так как всякому изменению массы соответствует по формуле Эйнштейна                   изменение энергии, то при образовании ядра должна выделяться опреде-ленная энергия.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14" name="Object 45"/>
          <p:cNvGraphicFramePr>
            <a:graphicFrameLocks noChangeAspect="1"/>
          </p:cNvGraphicFramePr>
          <p:nvPr/>
        </p:nvGraphicFramePr>
        <p:xfrm>
          <a:off x="3471863" y="4797425"/>
          <a:ext cx="1181100" cy="381000"/>
        </p:xfrm>
        <a:graphic>
          <a:graphicData uri="http://schemas.openxmlformats.org/presentationml/2006/ole">
            <p:oleObj spid="_x0000_s4098" name="Equation" r:id="rId3" imgW="1180588" imgH="380835" progId="">
              <p:embed/>
            </p:oleObj>
          </a:graphicData>
        </a:graphic>
      </p:graphicFrame>
      <p:graphicFrame>
        <p:nvGraphicFramePr>
          <p:cNvPr id="14367" name="Object 46"/>
          <p:cNvGraphicFramePr>
            <a:graphicFrameLocks noChangeAspect="1"/>
          </p:cNvGraphicFramePr>
          <p:nvPr/>
        </p:nvGraphicFramePr>
        <p:xfrm>
          <a:off x="2195513" y="2108200"/>
          <a:ext cx="2808287" cy="550863"/>
        </p:xfrm>
        <a:graphic>
          <a:graphicData uri="http://schemas.openxmlformats.org/presentationml/2006/ole">
            <p:oleObj spid="_x0000_s4099" name="Equation" r:id="rId4" imgW="2400300" imgH="469900" progId="">
              <p:embed/>
            </p:oleObj>
          </a:graphicData>
        </a:graphic>
      </p:graphicFrame>
      <p:graphicFrame>
        <p:nvGraphicFramePr>
          <p:cNvPr id="14368" name="Object 47"/>
          <p:cNvGraphicFramePr>
            <a:graphicFrameLocks noChangeAspect="1"/>
          </p:cNvGraphicFramePr>
          <p:nvPr/>
        </p:nvGraphicFramePr>
        <p:xfrm>
          <a:off x="2673350" y="3451225"/>
          <a:ext cx="3111500" cy="469900"/>
        </p:xfrm>
        <a:graphic>
          <a:graphicData uri="http://schemas.openxmlformats.org/presentationml/2006/ole">
            <p:oleObj spid="_x0000_s4100" name="Equation" r:id="rId5" imgW="3111500" imgH="469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891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836613"/>
            <a:ext cx="87725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993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90688"/>
            <a:ext cx="71183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95288" y="1916113"/>
            <a:ext cx="81010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altLang="ru-RU" sz="2800">
                <a:ea typeface="Calibri" pitchFamily="34" charset="0"/>
                <a:cs typeface="Times New Roman" pitchFamily="18" charset="0"/>
              </a:rPr>
              <a:t>				Содержание</a:t>
            </a:r>
            <a:endParaRPr lang="en-US" altLang="ru-RU" sz="2800">
              <a:ea typeface="Calibri" pitchFamily="34" charset="0"/>
              <a:cs typeface="Times New Roman" pitchFamily="18" charset="0"/>
            </a:endParaRPr>
          </a:p>
          <a:p>
            <a:pPr marL="342900" indent="-342900" eaLnBrk="1" hangingPunct="1"/>
            <a:endParaRPr lang="ru-RU" altLang="ru-RU" sz="2800">
              <a:ea typeface="Calibri" pitchFamily="34" charset="0"/>
              <a:cs typeface="Times New Roman" pitchFamily="18" charset="0"/>
            </a:endParaRP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ru-RU" sz="2800">
                <a:ea typeface="Calibri" pitchFamily="34" charset="0"/>
                <a:cs typeface="Times New Roman" pitchFamily="18" charset="0"/>
              </a:rPr>
              <a:t>Характеристики ядра и ядерные силы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ru-RU" sz="2800">
                <a:ea typeface="Calibri" pitchFamily="34" charset="0"/>
                <a:cs typeface="Times New Roman" pitchFamily="18" charset="0"/>
              </a:rPr>
              <a:t>Радиоактивное излучение и распад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ru-RU" sz="2800">
                <a:ea typeface="Calibri" pitchFamily="34" charset="0"/>
                <a:cs typeface="Times New Roman" pitchFamily="18" charset="0"/>
              </a:rPr>
              <a:t>Ядерные реакции 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ru-RU" sz="2800">
                <a:ea typeface="Calibri" pitchFamily="34" charset="0"/>
                <a:cs typeface="Times New Roman" pitchFamily="18" charset="0"/>
              </a:rPr>
              <a:t>Ядерная энергетика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ru-RU" sz="2800">
                <a:ea typeface="Calibri" pitchFamily="34" charset="0"/>
                <a:cs typeface="Times New Roman" pitchFamily="18" charset="0"/>
              </a:rPr>
              <a:t>Синтез ядер.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096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663" y="333375"/>
            <a:ext cx="671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859088"/>
            <a:ext cx="68278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350838"/>
            <a:ext cx="83169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994025" algn="l"/>
              </a:tabLst>
            </a:pPr>
            <a:r>
              <a:rPr lang="ru-RU" altLang="ru-RU" sz="2400">
                <a:cs typeface="Times New Roman" pitchFamily="18" charset="0"/>
              </a:rPr>
              <a:t>Такую же по величине энергию (энергию связи ядра)  нужно затратить для разделения ядра на нуклоны.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1393825"/>
            <a:ext cx="828198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994025" algn="l"/>
              </a:tabLst>
            </a:pPr>
            <a:r>
              <a:rPr lang="ru-RU" altLang="ru-RU" sz="2400">
                <a:ea typeface="Times New Roman" pitchFamily="18" charset="0"/>
                <a:cs typeface="Arial" charset="0"/>
              </a:rPr>
              <a:t>Энергия связи ядра определяется величиной  работы, которую нужно совершить, чтобы расщепить ядро на составляющие его нуклоны.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6388" y="2973388"/>
            <a:ext cx="85312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cs typeface="Times New Roman" pitchFamily="18" charset="0"/>
              </a:rPr>
              <a:t>Пример 1.  </a:t>
            </a:r>
          </a:p>
          <a:p>
            <a:pPr eaLnBrk="1" hangingPunct="1"/>
            <a:r>
              <a:rPr lang="ru-RU" altLang="ru-RU" sz="2400">
                <a:cs typeface="Times New Roman" pitchFamily="18" charset="0"/>
              </a:rPr>
              <a:t>Рассчитаем энергию связи ядра гелия         , в состав которого входят два протона и два нейтрона. </a:t>
            </a:r>
          </a:p>
          <a:p>
            <a:pPr eaLnBrk="1" hangingPunct="1"/>
            <a:endParaRPr lang="ru-RU" altLang="ru-RU" sz="2400">
              <a:cs typeface="Times New Roman" pitchFamily="18" charset="0"/>
            </a:endParaRPr>
          </a:p>
          <a:p>
            <a:pPr eaLnBrk="1" hangingPunct="1"/>
            <a:r>
              <a:rPr lang="ru-RU" altLang="ru-RU" sz="2400">
                <a:cs typeface="Times New Roman" pitchFamily="18" charset="0"/>
              </a:rPr>
              <a:t>Масса ядра гелия </a:t>
            </a:r>
            <a:r>
              <a:rPr lang="en-US" altLang="ru-RU" sz="2400" i="1">
                <a:cs typeface="Times New Roman" pitchFamily="18" charset="0"/>
              </a:rPr>
              <a:t>m</a:t>
            </a:r>
            <a:r>
              <a:rPr lang="ru-RU" altLang="ru-RU" sz="2400" baseline="-25000">
                <a:cs typeface="Times New Roman" pitchFamily="18" charset="0"/>
              </a:rPr>
              <a:t>я </a:t>
            </a:r>
            <a:r>
              <a:rPr lang="ru-RU" altLang="ru-RU" sz="2400">
                <a:cs typeface="Times New Roman" pitchFamily="18" charset="0"/>
              </a:rPr>
              <a:t>= 4,0026 а. е. м. </a:t>
            </a: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5292725" y="3357563"/>
          <a:ext cx="600075" cy="466725"/>
        </p:xfrm>
        <a:graphic>
          <a:graphicData uri="http://schemas.openxmlformats.org/presentationml/2006/ole">
            <p:oleObj spid="_x0000_s5122" name="Equation" r:id="rId3" imgW="596900" imgH="469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01638" y="68263"/>
            <a:ext cx="8202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cs typeface="Times New Roman" pitchFamily="18" charset="0"/>
              </a:rPr>
              <a:t>Сумма масс двух протонов и двух нейтронов составляет:</a:t>
            </a:r>
            <a:endParaRPr lang="ru-RU" altLang="ru-RU" sz="2400">
              <a:latin typeface="Arial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52450" y="581025"/>
            <a:ext cx="834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cs typeface="Times New Roman" pitchFamily="18" charset="0"/>
              </a:rPr>
              <a:t>				      а. е. м. </a:t>
            </a:r>
          </a:p>
          <a:p>
            <a:pPr eaLnBrk="1" hangingPunct="1"/>
            <a:r>
              <a:rPr lang="ru-RU" altLang="ru-RU" sz="2400">
                <a:cs typeface="Times New Roman" pitchFamily="18" charset="0"/>
              </a:rPr>
              <a:t>Следовательно дефект массы ядра гелия равен </a:t>
            </a:r>
          </a:p>
        </p:txBody>
      </p:sp>
      <p:graphicFrame>
        <p:nvGraphicFramePr>
          <p:cNvPr id="7" name="Object 42"/>
          <p:cNvGraphicFramePr>
            <a:graphicFrameLocks noChangeAspect="1"/>
          </p:cNvGraphicFramePr>
          <p:nvPr/>
        </p:nvGraphicFramePr>
        <p:xfrm>
          <a:off x="2268538" y="1776413"/>
          <a:ext cx="752475" cy="428625"/>
        </p:xfrm>
        <a:graphic>
          <a:graphicData uri="http://schemas.openxmlformats.org/presentationml/2006/ole">
            <p:oleObj spid="_x0000_s6146" name="Equation" r:id="rId3" imgW="748975" imgH="431613" progId="">
              <p:embed/>
            </p:oleObj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987675" y="1801813"/>
            <a:ext cx="424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cs typeface="Times New Roman" pitchFamily="18" charset="0"/>
              </a:rPr>
              <a:t>= 0, 03038 а. е. м. </a:t>
            </a:r>
            <a:endParaRPr lang="ru-RU" altLang="ru-RU" sz="2400"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73063" y="2306638"/>
            <a:ext cx="3190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Расчет по формуле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01638" y="2792413"/>
            <a:ext cx="84978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дает величину энергии связи ядра гелия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i="1">
                <a:ea typeface="Times New Roman" pitchFamily="18" charset="0"/>
                <a:cs typeface="Arial" charset="0"/>
              </a:rPr>
              <a:t>Е</a:t>
            </a:r>
            <a:r>
              <a:rPr lang="ru-RU" altLang="ru-RU" sz="2400" baseline="-25000">
                <a:ea typeface="Times New Roman" pitchFamily="18" charset="0"/>
                <a:cs typeface="Arial" charset="0"/>
              </a:rPr>
              <a:t>св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= 28,3 МэВ.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288" y="3817938"/>
            <a:ext cx="83534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Таким образом,  при образовании всего 1 г гелия выделится энергия порядка 10</a:t>
            </a:r>
            <a:r>
              <a:rPr lang="ru-RU" altLang="ru-RU" sz="2400" baseline="30000">
                <a:ea typeface="Times New Roman" pitchFamily="18" charset="0"/>
                <a:cs typeface="Arial" charset="0"/>
              </a:rPr>
              <a:t>12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Дж.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Такая энергия выделится при сжигании целого вагона каменного угля!</a:t>
            </a:r>
          </a:p>
        </p:txBody>
      </p:sp>
      <p:graphicFrame>
        <p:nvGraphicFramePr>
          <p:cNvPr id="16412" name="Object 43"/>
          <p:cNvGraphicFramePr>
            <a:graphicFrameLocks noChangeAspect="1"/>
          </p:cNvGraphicFramePr>
          <p:nvPr/>
        </p:nvGraphicFramePr>
        <p:xfrm>
          <a:off x="3040063" y="2308225"/>
          <a:ext cx="1841500" cy="469900"/>
        </p:xfrm>
        <a:graphic>
          <a:graphicData uri="http://schemas.openxmlformats.org/presentationml/2006/ole">
            <p:oleObj spid="_x0000_s6147" name="Equation" r:id="rId4" imgW="1841500" imgH="469900" progId="">
              <p:embed/>
            </p:oleObj>
          </a:graphicData>
        </a:graphic>
      </p:graphicFrame>
      <p:graphicFrame>
        <p:nvGraphicFramePr>
          <p:cNvPr id="16413" name="Object 44"/>
          <p:cNvGraphicFramePr>
            <a:graphicFrameLocks noChangeAspect="1"/>
          </p:cNvGraphicFramePr>
          <p:nvPr/>
        </p:nvGraphicFramePr>
        <p:xfrm>
          <a:off x="1389063" y="606425"/>
          <a:ext cx="3035300" cy="469900"/>
        </p:xfrm>
        <a:graphic>
          <a:graphicData uri="http://schemas.openxmlformats.org/presentationml/2006/ole">
            <p:oleObj spid="_x0000_s6148" name="Equation" r:id="rId5" imgW="3035300" imgH="469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/>
      <p:bldP spid="9" grpId="0"/>
      <p:bldP spid="12" grpId="0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328613"/>
            <a:ext cx="79914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В таблицах часто указывают удельную энергию связи: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1188" y="1916113"/>
            <a:ext cx="81375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т. е. энергию связи, отнесенную к одному нуклону.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Она характеризует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устойчивость ядер,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т. е., чем больше</a:t>
            </a:r>
            <a:r>
              <a:rPr lang="en-US" altLang="ru-RU" sz="2400"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       ,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тем устойчивее ядро.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1188" y="4451350"/>
            <a:ext cx="3889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Оказалось что удельная энергия связи ядра за-висит от массового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числа элемента.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588" y="2420938"/>
            <a:ext cx="4500562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30" name="Object 32"/>
          <p:cNvGraphicFramePr>
            <a:graphicFrameLocks noChangeAspect="1"/>
          </p:cNvGraphicFramePr>
          <p:nvPr/>
        </p:nvGraphicFramePr>
        <p:xfrm>
          <a:off x="2916238" y="3236913"/>
          <a:ext cx="576262" cy="407987"/>
        </p:xfrm>
        <a:graphic>
          <a:graphicData uri="http://schemas.openxmlformats.org/presentationml/2006/ole">
            <p:oleObj spid="_x0000_s7170" name="Equation" r:id="rId4" imgW="609336" imgH="431613" progId="">
              <p:embed/>
            </p:oleObj>
          </a:graphicData>
        </a:graphic>
      </p:graphicFrame>
      <p:graphicFrame>
        <p:nvGraphicFramePr>
          <p:cNvPr id="17431" name="Object 33"/>
          <p:cNvGraphicFramePr>
            <a:graphicFrameLocks noChangeAspect="1"/>
          </p:cNvGraphicFramePr>
          <p:nvPr/>
        </p:nvGraphicFramePr>
        <p:xfrm>
          <a:off x="3419475" y="903288"/>
          <a:ext cx="1838325" cy="941387"/>
        </p:xfrm>
        <a:graphic>
          <a:graphicData uri="http://schemas.openxmlformats.org/presentationml/2006/ole">
            <p:oleObj spid="_x0000_s7171" name="Equation" r:id="rId5" imgW="1612900" imgH="825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98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66198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188913"/>
            <a:ext cx="835342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Из графика видно, что наиболее устойчивыми с энергетической  точки  зрения  являются  ядра элементов средней части системы Менделеева.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Это означает, что существуют две возможности получения  положительного  энергетического  выхода при ядерных превращениях: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16013" y="3209925"/>
            <a:ext cx="70564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ru-RU" altLang="ru-RU" sz="2400">
                <a:ea typeface="Times New Roman" pitchFamily="18" charset="0"/>
                <a:cs typeface="Arial" charset="0"/>
              </a:rPr>
              <a:t>деление тяжелых ядер на более легкие;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 altLang="ru-RU" sz="2400">
                <a:ea typeface="Times New Roman" pitchFamily="18" charset="0"/>
                <a:cs typeface="Arial" charset="0"/>
              </a:rPr>
              <a:t>слияние легких ядер в более тяжелые.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4306888"/>
            <a:ext cx="835342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В обоих этих процессах будет выделятся огромное количество энергии. В настоящее время оба процесса осуществлены практически: реакции деления и тер-моядерные реакции синтеза.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74838" y="457200"/>
            <a:ext cx="6153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cs typeface="Times New Roman" pitchFamily="18" charset="0"/>
              </a:rPr>
              <a:t> </a:t>
            </a:r>
            <a:r>
              <a:rPr lang="ru-RU" altLang="ru-RU" sz="2400">
                <a:solidFill>
                  <a:srgbClr val="FF0000"/>
                </a:solidFill>
                <a:cs typeface="Times New Roman" pitchFamily="18" charset="0"/>
              </a:rPr>
              <a:t>Ядерные силы. Модели ядра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39775" y="1119188"/>
            <a:ext cx="81534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Между составляющими ядро нуклонами действу-ют особые, специфические для ядра силы, которые значительно превышают по величине кулоновские силы отталкивания между протонами.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 Эти силы относятся к классу </a:t>
            </a:r>
            <a:r>
              <a:rPr lang="ru-RU" altLang="ru-RU" sz="2400" b="1" i="1">
                <a:ea typeface="Times New Roman" pitchFamily="18" charset="0"/>
                <a:cs typeface="Arial" charset="0"/>
              </a:rPr>
              <a:t>сильных взаимодействий</a:t>
            </a:r>
            <a:r>
              <a:rPr lang="ru-RU" altLang="ru-RU" sz="2400" i="1"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39775" y="36449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cs typeface="Times New Roman" pitchFamily="18" charset="0"/>
              </a:rPr>
              <a:t>Свойства ядерных сил: ядерные силы</a:t>
            </a:r>
          </a:p>
          <a:p>
            <a:pPr eaLnBrk="1" hangingPunct="1">
              <a:buFont typeface="Symbol" pitchFamily="18" charset="2"/>
              <a:buChar char=""/>
            </a:pPr>
            <a:r>
              <a:rPr lang="ru-RU" altLang="ru-RU" sz="2400">
                <a:cs typeface="Times New Roman" pitchFamily="18" charset="0"/>
              </a:rPr>
              <a:t>– силы притяжения;</a:t>
            </a:r>
          </a:p>
          <a:p>
            <a:pPr eaLnBrk="1" hangingPunct="1">
              <a:buFont typeface="Symbol" pitchFamily="18" charset="2"/>
              <a:buChar char=""/>
            </a:pPr>
            <a:r>
              <a:rPr lang="ru-RU" altLang="ru-RU" sz="2400">
                <a:cs typeface="Times New Roman" pitchFamily="18" charset="0"/>
              </a:rPr>
              <a:t>– короткодействующие (</a:t>
            </a:r>
            <a:r>
              <a:rPr lang="en-US" altLang="ru-RU" sz="2400" i="1">
                <a:cs typeface="Times New Roman" pitchFamily="18" charset="0"/>
              </a:rPr>
              <a:t>r</a:t>
            </a:r>
            <a:r>
              <a:rPr lang="en-US" altLang="ru-RU" sz="2400">
                <a:cs typeface="Times New Roman" pitchFamily="18" charset="0"/>
              </a:rPr>
              <a:t> ~10</a:t>
            </a:r>
            <a:r>
              <a:rPr lang="en-US" altLang="ru-RU" sz="2400" baseline="30000">
                <a:cs typeface="Times New Roman" pitchFamily="18" charset="0"/>
              </a:rPr>
              <a:t>-15</a:t>
            </a:r>
            <a:r>
              <a:rPr lang="en-US" altLang="ru-RU" sz="2400">
                <a:cs typeface="Times New Roman" pitchFamily="18" charset="0"/>
              </a:rPr>
              <a:t> </a:t>
            </a:r>
            <a:r>
              <a:rPr lang="ru-RU" altLang="ru-RU" sz="2400">
                <a:cs typeface="Times New Roman" pitchFamily="18" charset="0"/>
              </a:rPr>
              <a:t>м);</a:t>
            </a:r>
          </a:p>
          <a:p>
            <a:pPr eaLnBrk="1" hangingPunct="1">
              <a:buFont typeface="Symbol" pitchFamily="18" charset="2"/>
              <a:buChar char=""/>
            </a:pPr>
            <a:r>
              <a:rPr lang="ru-RU" altLang="ru-RU" sz="2400">
                <a:cs typeface="Times New Roman" pitchFamily="18" charset="0"/>
              </a:rPr>
              <a:t>– независимы от знака заряда;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5438" y="2420938"/>
            <a:ext cx="85661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2400"/>
              </a:spcBef>
            </a:pPr>
            <a:r>
              <a:rPr lang="ru-RU" altLang="ru-RU" sz="2400">
                <a:cs typeface="Times New Roman" pitchFamily="18" charset="0"/>
              </a:rPr>
              <a:t>Капельная модель ядра </a:t>
            </a:r>
            <a:r>
              <a:rPr lang="ru-RU" altLang="ru-RU" sz="2400">
                <a:solidFill>
                  <a:srgbClr val="365F91"/>
                </a:solidFill>
                <a:cs typeface="Times New Roman" pitchFamily="18" charset="0"/>
              </a:rPr>
              <a:t>– </a:t>
            </a:r>
            <a:r>
              <a:rPr lang="ru-RU" altLang="ru-RU" sz="2400">
                <a:cs typeface="Times New Roman" pitchFamily="18" charset="0"/>
              </a:rPr>
              <a:t>основана на аналогии между поведением нуклонов в ядре и молекул в капле жидкости:</a:t>
            </a:r>
            <a:endParaRPr lang="ru-RU" altLang="ru-RU" sz="2400" b="1"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– в обоих случаях – силы, действующие внутри капли и внутри ядра – короткодействующие и им свойственно насыщение;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– постоянная плотность вещества;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– объемы капли и ядра пропорциональны числу частиц.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81025" y="549275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Symbol" pitchFamily="18" charset="2"/>
              <a:buChar char=""/>
            </a:pPr>
            <a:r>
              <a:rPr lang="ru-RU" altLang="ru-RU" sz="2400">
                <a:cs typeface="Times New Roman" pitchFamily="18" charset="0"/>
              </a:rPr>
              <a:t>– обладают свойством насыщения;</a:t>
            </a:r>
          </a:p>
          <a:p>
            <a:pPr marL="342900" indent="-342900" eaLnBrk="1" hangingPunct="1">
              <a:buFont typeface="Symbol" pitchFamily="18" charset="2"/>
              <a:buChar char=""/>
            </a:pPr>
            <a:r>
              <a:rPr lang="ru-RU" altLang="ru-RU" sz="2400">
                <a:cs typeface="Times New Roman" pitchFamily="18" charset="0"/>
              </a:rPr>
              <a:t>– зависят от взаимной ориентации спинов;</a:t>
            </a:r>
          </a:p>
          <a:p>
            <a:pPr marL="342900" indent="-342900" eaLnBrk="1" hangingPunct="1">
              <a:buFont typeface="Symbol" pitchFamily="18" charset="2"/>
              <a:buChar char=""/>
            </a:pPr>
            <a:r>
              <a:rPr lang="ru-RU" altLang="ru-RU" sz="2400">
                <a:cs typeface="Times New Roman" pitchFamily="18" charset="0"/>
              </a:rPr>
              <a:t>– не являются центральными.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1989138"/>
            <a:ext cx="8424862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  Оболочечная модель ядра</a:t>
            </a:r>
            <a:r>
              <a:rPr lang="ru-RU" altLang="ru-RU" sz="2400" i="1">
                <a:cs typeface="Times New Roman" pitchFamily="18" charset="0"/>
              </a:rPr>
              <a:t>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предполагает распределение нуклонов в ядре по дискретным энергетическим уровням (оболочкам), заполняемым нуклонам согласно принципу Паули.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Экспериментально было установлено, что для самых стабильных ядер число протонов или число нейтронов равно одному из следующих целых чисел: 2, 8, 20, 50, 82, 126, …, которые называются  </a:t>
            </a:r>
            <a:r>
              <a:rPr lang="ru-RU" altLang="ru-RU" sz="2400" i="1">
                <a:cs typeface="Times New Roman" pitchFamily="18" charset="0"/>
              </a:rPr>
              <a:t>магическими числами</a:t>
            </a:r>
            <a:r>
              <a:rPr lang="ru-RU" altLang="ru-RU" sz="2400">
                <a:cs typeface="Times New Roman" pitchFamily="18" charset="0"/>
              </a:rPr>
              <a:t>. 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409575"/>
            <a:ext cx="842486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 Трудности:</a:t>
            </a:r>
            <a:r>
              <a:rPr lang="ru-RU" altLang="ru-RU" sz="240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модель не смогла объяснить повышенную устойчивость ядер, содержащих 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магические числа </a:t>
            </a: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протонов и нейтронов.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844675"/>
            <a:ext cx="828198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–почему  ядра с полностью заполненными оболочками (магические ядра)  являются наиболее  устойчивыми;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– спины и магнитные моменты ядер;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– различную устойчивость атомных ядер;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– периодичность изменения свойств атомных ядер.</a:t>
            </a:r>
            <a:r>
              <a:rPr lang="ru-RU" altLang="ru-RU" sz="2400">
                <a:solidFill>
                  <a:srgbClr val="0070C0"/>
                </a:solidFill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4213" y="1052513"/>
            <a:ext cx="32226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Эта модель объясняет: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32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32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32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32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32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32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32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32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Эрнест Резерфорд британский физик новозеландского происхождения. Известен как отец ядерной физики. Его ученики:</a:t>
            </a:r>
            <a:r>
              <a:rPr lang="ru-RU" altLang="ru-RU" sz="32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3200" smtClean="0">
                <a:ea typeface="Calibri" pitchFamily="34" charset="0"/>
                <a:cs typeface="Times New Roman" pitchFamily="18" charset="0"/>
              </a:rPr>
              <a:t> 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781300"/>
            <a:ext cx="24511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260350"/>
            <a:ext cx="8261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" y="3284538"/>
            <a:ext cx="4313237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58888" y="115888"/>
            <a:ext cx="698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>
                <a:cs typeface="Times New Roman" pitchFamily="18" charset="0"/>
              </a:rPr>
              <a:t>2. </a:t>
            </a:r>
            <a:r>
              <a:rPr lang="ru-RU" altLang="ru-RU" sz="3200">
                <a:ea typeface="Calibri" pitchFamily="34" charset="0"/>
                <a:cs typeface="Times New Roman" pitchFamily="18" charset="0"/>
              </a:rPr>
              <a:t>Радиоактивное излучение и распад</a:t>
            </a:r>
          </a:p>
          <a:p>
            <a:pPr algn="ctr" eaLnBrk="1" hangingPunct="1"/>
            <a:r>
              <a:rPr lang="ru-RU" altLang="ru-RU" sz="2800">
                <a:solidFill>
                  <a:srgbClr val="FF0000"/>
                </a:solidFill>
                <a:cs typeface="Times New Roman" pitchFamily="18" charset="0"/>
              </a:rPr>
              <a:t>Радиоактивное излучение и его виды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27368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92500" y="1052513"/>
            <a:ext cx="5472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851150" algn="l"/>
              </a:tabLst>
            </a:pPr>
            <a:endParaRPr lang="ru-RU" altLang="ru-RU" sz="2400"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tabLst>
                <a:tab pos="2851150" algn="l"/>
              </a:tabLst>
            </a:pPr>
            <a:r>
              <a:rPr lang="ru-RU" altLang="ru-RU" sz="2400">
                <a:ea typeface="Times New Roman" pitchFamily="18" charset="0"/>
                <a:cs typeface="Arial" charset="0"/>
              </a:rPr>
              <a:t>Французский физик Анри Беккерель в 1896 г. при изучении  люминесценции  солей урана случайно обнаружил самопроизвольное испускание ими излучения неизвестной природы.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635375" y="3375025"/>
            <a:ext cx="3325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ea typeface="Times New Roman" pitchFamily="18" charset="0"/>
                <a:cs typeface="Arial" charset="0"/>
              </a:rPr>
              <a:t> </a:t>
            </a:r>
          </a:p>
          <a:p>
            <a:pPr eaLnBrk="1" hangingPunct="1"/>
            <a:r>
              <a:rPr lang="ru-RU" altLang="ru-RU" sz="2400">
                <a:ea typeface="Times New Roman" pitchFamily="18" charset="0"/>
                <a:cs typeface="Arial" charset="0"/>
              </a:rPr>
              <a:t>Это излучение: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92500" y="3978275"/>
            <a:ext cx="82089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endParaRPr lang="ru-RU" altLang="ru-RU" sz="2400"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 altLang="ru-RU" sz="2400">
                <a:ea typeface="Times New Roman" pitchFamily="18" charset="0"/>
                <a:cs typeface="Arial" charset="0"/>
              </a:rPr>
              <a:t>вызывало почернение  фотоэмульсии; 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 altLang="ru-RU" sz="2400">
                <a:ea typeface="Times New Roman" pitchFamily="18" charset="0"/>
                <a:cs typeface="Arial" charset="0"/>
              </a:rPr>
              <a:t>ионизировало воздух;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8988" y="404813"/>
            <a:ext cx="8031162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ru-RU" altLang="ru-RU" sz="2400">
                <a:ea typeface="Times New Roman" pitchFamily="18" charset="0"/>
                <a:cs typeface="Arial" charset="0"/>
              </a:rPr>
              <a:t>проникало сквозь тонкие металлические </a:t>
            </a:r>
          </a:p>
          <a:p>
            <a:pPr marL="342900" indent="-342900"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пластинки;</a:t>
            </a:r>
          </a:p>
          <a:p>
            <a:pPr marL="342900" indent="-342900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ru-RU" altLang="ru-RU" sz="2400">
                <a:ea typeface="Times New Roman" pitchFamily="18" charset="0"/>
                <a:cs typeface="Arial" charset="0"/>
              </a:rPr>
              <a:t>вызывало люминесценцию ряда веществ;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 altLang="ru-RU" sz="2400">
                <a:ea typeface="Times New Roman" pitchFamily="18" charset="0"/>
                <a:cs typeface="Arial" charset="0"/>
              </a:rPr>
              <a:t>не зависело от механических, температурных, электрических и магнитных воздействий.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8988" y="3011488"/>
            <a:ext cx="803116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Через два года Мария и Пьер Кюри установили, что это излучение свойственно не только урану, но и многим другим тяжелым элементам, таким как торий и актиний.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8988" y="4995863"/>
            <a:ext cx="8031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ea typeface="Times New Roman" pitchFamily="18" charset="0"/>
                <a:cs typeface="Arial" charset="0"/>
              </a:rPr>
              <a:t>Им удалось выделить два новых носителя </a:t>
            </a:r>
          </a:p>
          <a:p>
            <a:pPr eaLnBrk="1" hangingPunct="1"/>
            <a:r>
              <a:rPr lang="ru-RU" altLang="ru-RU" sz="2400">
                <a:ea typeface="Times New Roman" pitchFamily="18" charset="0"/>
                <a:cs typeface="Arial" charset="0"/>
              </a:rPr>
              <a:t>излучения: полоний           </a:t>
            </a:r>
            <a:r>
              <a:rPr lang="en-US" altLang="ru-RU" sz="2400"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и радий         </a:t>
            </a:r>
            <a:r>
              <a:rPr lang="en-US" altLang="ru-RU" sz="2400"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.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6" name="Object 29"/>
          <p:cNvGraphicFramePr>
            <a:graphicFrameLocks noChangeAspect="1"/>
          </p:cNvGraphicFramePr>
          <p:nvPr/>
        </p:nvGraphicFramePr>
        <p:xfrm>
          <a:off x="3584575" y="5359400"/>
          <a:ext cx="771525" cy="466725"/>
        </p:xfrm>
        <a:graphic>
          <a:graphicData uri="http://schemas.openxmlformats.org/presentationml/2006/ole">
            <p:oleObj spid="_x0000_s8194" name="Equation" r:id="rId3" imgW="774364" imgH="469696" progId="">
              <p:embed/>
            </p:oleObj>
          </a:graphicData>
        </a:graphic>
      </p:graphicFrame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8" name="Object 30"/>
          <p:cNvGraphicFramePr>
            <a:graphicFrameLocks noChangeAspect="1"/>
          </p:cNvGraphicFramePr>
          <p:nvPr/>
        </p:nvGraphicFramePr>
        <p:xfrm>
          <a:off x="5427663" y="5359400"/>
          <a:ext cx="800100" cy="466725"/>
        </p:xfrm>
        <a:graphic>
          <a:graphicData uri="http://schemas.openxmlformats.org/presentationml/2006/ole">
            <p:oleObj spid="_x0000_s8195" name="Equation" r:id="rId4" imgW="799753" imgH="4696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333375"/>
            <a:ext cx="8240712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Обнаруженное излучение было названо</a:t>
            </a:r>
            <a:r>
              <a:rPr lang="ru-RU" altLang="ru-RU" sz="2400" b="1" i="1">
                <a:cs typeface="Times New Roman" pitchFamily="18" charset="0"/>
              </a:rPr>
              <a:t> </a:t>
            </a:r>
            <a:r>
              <a:rPr lang="ru-RU" altLang="ru-RU" sz="2400" i="1">
                <a:cs typeface="Times New Roman" pitchFamily="18" charset="0"/>
              </a:rPr>
              <a:t>радиоактивным излучением</a:t>
            </a:r>
            <a:r>
              <a:rPr lang="ru-RU" altLang="ru-RU" sz="2400">
                <a:cs typeface="Times New Roman" pitchFamily="18" charset="0"/>
              </a:rPr>
              <a:t>,</a:t>
            </a:r>
            <a:r>
              <a:rPr lang="ru-RU" altLang="ru-RU" sz="2400">
                <a:solidFill>
                  <a:srgbClr val="365F91"/>
                </a:solidFill>
                <a:cs typeface="Times New Roman" pitchFamily="18" charset="0"/>
              </a:rPr>
              <a:t> </a:t>
            </a:r>
            <a:r>
              <a:rPr lang="ru-RU" altLang="ru-RU" sz="2400">
                <a:cs typeface="Times New Roman" pitchFamily="18" charset="0"/>
              </a:rPr>
              <a:t>а само явление – испускание радиоактивного излучения </a:t>
            </a:r>
            <a:r>
              <a:rPr lang="ru-RU" altLang="ru-RU" sz="2400" i="1">
                <a:cs typeface="Times New Roman" pitchFamily="18" charset="0"/>
              </a:rPr>
              <a:t>радиоактивностью.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 В последующие годы было установлено, что радиоактивное излучение имеет сложный состав.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 Было установлено, что радиоактивные ядра могу испускать излучения трех видов, которые были названы                и         излучениями.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23875" y="4418013"/>
            <a:ext cx="82407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В магнитном поле     и        лучи отклонялись в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противоположные стороны, а        лучи не отклонялись вообще. </a:t>
            </a:r>
          </a:p>
        </p:txBody>
      </p:sp>
      <p:graphicFrame>
        <p:nvGraphicFramePr>
          <p:cNvPr id="19514" name="Object 88"/>
          <p:cNvGraphicFramePr>
            <a:graphicFrameLocks noChangeAspect="1"/>
          </p:cNvGraphicFramePr>
          <p:nvPr/>
        </p:nvGraphicFramePr>
        <p:xfrm>
          <a:off x="6659563" y="3284538"/>
          <a:ext cx="508000" cy="292100"/>
        </p:xfrm>
        <a:graphic>
          <a:graphicData uri="http://schemas.openxmlformats.org/presentationml/2006/ole">
            <p:oleObj spid="_x0000_s9218" name="Equation" r:id="rId3" imgW="507780" imgH="291973" progId="">
              <p:embed/>
            </p:oleObj>
          </a:graphicData>
        </a:graphic>
      </p:graphicFrame>
      <p:graphicFrame>
        <p:nvGraphicFramePr>
          <p:cNvPr id="19515" name="Object 89"/>
          <p:cNvGraphicFramePr>
            <a:graphicFrameLocks noChangeAspect="1"/>
          </p:cNvGraphicFramePr>
          <p:nvPr/>
        </p:nvGraphicFramePr>
        <p:xfrm>
          <a:off x="7305675" y="3182938"/>
          <a:ext cx="469900" cy="393700"/>
        </p:xfrm>
        <a:graphic>
          <a:graphicData uri="http://schemas.openxmlformats.org/presentationml/2006/ole">
            <p:oleObj spid="_x0000_s9219" name="Equation" r:id="rId4" imgW="469696" imgH="393529" progId="">
              <p:embed/>
            </p:oleObj>
          </a:graphicData>
        </a:graphic>
      </p:graphicFrame>
      <p:graphicFrame>
        <p:nvGraphicFramePr>
          <p:cNvPr id="19516" name="Object 90"/>
          <p:cNvGraphicFramePr>
            <a:graphicFrameLocks noChangeAspect="1"/>
          </p:cNvGraphicFramePr>
          <p:nvPr/>
        </p:nvGraphicFramePr>
        <p:xfrm>
          <a:off x="8215313" y="3284538"/>
          <a:ext cx="469900" cy="304800"/>
        </p:xfrm>
        <a:graphic>
          <a:graphicData uri="http://schemas.openxmlformats.org/presentationml/2006/ole">
            <p:oleObj spid="_x0000_s9220" name="Equation" r:id="rId5" imgW="469696" imgH="304668" progId="">
              <p:embed/>
            </p:oleObj>
          </a:graphicData>
        </a:graphic>
      </p:graphicFrame>
      <p:graphicFrame>
        <p:nvGraphicFramePr>
          <p:cNvPr id="19517" name="Object 91"/>
          <p:cNvGraphicFramePr>
            <a:graphicFrameLocks noChangeAspect="1"/>
          </p:cNvGraphicFramePr>
          <p:nvPr/>
        </p:nvGraphicFramePr>
        <p:xfrm>
          <a:off x="3203575" y="4581525"/>
          <a:ext cx="228600" cy="241300"/>
        </p:xfrm>
        <a:graphic>
          <a:graphicData uri="http://schemas.openxmlformats.org/presentationml/2006/ole">
            <p:oleObj spid="_x0000_s9221" name="Equation" r:id="rId6" imgW="228600" imgH="241300" progId="">
              <p:embed/>
            </p:oleObj>
          </a:graphicData>
        </a:graphic>
      </p:graphicFrame>
      <p:graphicFrame>
        <p:nvGraphicFramePr>
          <p:cNvPr id="19518" name="Object 92"/>
          <p:cNvGraphicFramePr>
            <a:graphicFrameLocks noChangeAspect="1"/>
          </p:cNvGraphicFramePr>
          <p:nvPr/>
        </p:nvGraphicFramePr>
        <p:xfrm>
          <a:off x="3779838" y="4505325"/>
          <a:ext cx="469900" cy="393700"/>
        </p:xfrm>
        <a:graphic>
          <a:graphicData uri="http://schemas.openxmlformats.org/presentationml/2006/ole">
            <p:oleObj spid="_x0000_s9222" name="Equation" r:id="rId7" imgW="469696" imgH="393529" progId="">
              <p:embed/>
            </p:oleObj>
          </a:graphicData>
        </a:graphic>
      </p:graphicFrame>
      <p:graphicFrame>
        <p:nvGraphicFramePr>
          <p:cNvPr id="19519" name="Object 93"/>
          <p:cNvGraphicFramePr>
            <a:graphicFrameLocks noChangeAspect="1"/>
          </p:cNvGraphicFramePr>
          <p:nvPr/>
        </p:nvGraphicFramePr>
        <p:xfrm>
          <a:off x="4497388" y="5030788"/>
          <a:ext cx="469900" cy="304800"/>
        </p:xfrm>
        <a:graphic>
          <a:graphicData uri="http://schemas.openxmlformats.org/presentationml/2006/ole">
            <p:oleObj spid="_x0000_s9223" name="Equation" r:id="rId8" imgW="469696" imgH="3046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76250"/>
            <a:ext cx="32400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862513" y="1354138"/>
            <a:ext cx="3708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лучи представляют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поток ядер гелия         ,</a:t>
            </a:r>
          </a:p>
        </p:txBody>
      </p:sp>
      <p:graphicFrame>
        <p:nvGraphicFramePr>
          <p:cNvPr id="14" name="Object 95"/>
          <p:cNvGraphicFramePr>
            <a:graphicFrameLocks noChangeAspect="1"/>
          </p:cNvGraphicFramePr>
          <p:nvPr/>
        </p:nvGraphicFramePr>
        <p:xfrm>
          <a:off x="7212013" y="1819275"/>
          <a:ext cx="600075" cy="466725"/>
        </p:xfrm>
        <a:graphic>
          <a:graphicData uri="http://schemas.openxmlformats.org/presentationml/2006/ole">
            <p:oleObj spid="_x0000_s10242" name="Equation" r:id="rId4" imgW="596900" imgH="469900" progId="">
              <p:embed/>
            </p:oleObj>
          </a:graphicData>
        </a:graphic>
      </p:graphicFrame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83125" y="2362200"/>
            <a:ext cx="4140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лучи – поток электронов, 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143375" y="41910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Дальнейшие исследования показали, что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143375" y="2867025"/>
            <a:ext cx="48212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      лучи представляют собой  коротковолновое 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электромагнитное  излучение с чрезвычайно  малой длиной волны и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39750" y="5084763"/>
            <a:ext cx="82105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вследствие этого – ярко выраженными </a:t>
            </a:r>
            <a:b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корпускулярными свойствами, т. е. является потоком частиц – гаммаквантов.  </a:t>
            </a:r>
          </a:p>
        </p:txBody>
      </p:sp>
      <p:graphicFrame>
        <p:nvGraphicFramePr>
          <p:cNvPr id="20556" name="Object 96"/>
          <p:cNvGraphicFramePr>
            <a:graphicFrameLocks noChangeAspect="1"/>
          </p:cNvGraphicFramePr>
          <p:nvPr/>
        </p:nvGraphicFramePr>
        <p:xfrm>
          <a:off x="4356100" y="1484313"/>
          <a:ext cx="482600" cy="241300"/>
        </p:xfrm>
        <a:graphic>
          <a:graphicData uri="http://schemas.openxmlformats.org/presentationml/2006/ole">
            <p:oleObj spid="_x0000_s10243" name="Equation" r:id="rId5" imgW="482391" imgH="241195" progId="">
              <p:embed/>
            </p:oleObj>
          </a:graphicData>
        </a:graphic>
      </p:graphicFrame>
      <p:graphicFrame>
        <p:nvGraphicFramePr>
          <p:cNvPr id="20557" name="Object 97"/>
          <p:cNvGraphicFramePr>
            <a:graphicFrameLocks noChangeAspect="1"/>
          </p:cNvGraphicFramePr>
          <p:nvPr/>
        </p:nvGraphicFramePr>
        <p:xfrm>
          <a:off x="4211638" y="2420938"/>
          <a:ext cx="469900" cy="393700"/>
        </p:xfrm>
        <a:graphic>
          <a:graphicData uri="http://schemas.openxmlformats.org/presentationml/2006/ole">
            <p:oleObj spid="_x0000_s10244" name="Equation" r:id="rId6" imgW="469696" imgH="393529" progId="">
              <p:embed/>
            </p:oleObj>
          </a:graphicData>
        </a:graphic>
      </p:graphicFrame>
      <p:graphicFrame>
        <p:nvGraphicFramePr>
          <p:cNvPr id="20558" name="Object 98"/>
          <p:cNvGraphicFramePr>
            <a:graphicFrameLocks noChangeAspect="1"/>
          </p:cNvGraphicFramePr>
          <p:nvPr/>
        </p:nvGraphicFramePr>
        <p:xfrm>
          <a:off x="4211638" y="3052763"/>
          <a:ext cx="469900" cy="304800"/>
        </p:xfrm>
        <a:graphic>
          <a:graphicData uri="http://schemas.openxmlformats.org/presentationml/2006/ole">
            <p:oleObj spid="_x0000_s10245" name="Equation" r:id="rId7" imgW="469696" imgH="3046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9750" y="3860800"/>
            <a:ext cx="820896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        излучение характеризуется слабой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ионизирующей способностью и очень большой проникающей способностью (проходит через слой свинца толщиной 5 см).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39750" y="1858963"/>
            <a:ext cx="842486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     излучение обладает меньшей ионизирующей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способностью и  более высокой проникающей способностью (поглощается слоем алюминия толщиной 2 мм);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39750" y="260350"/>
            <a:ext cx="842486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     излучение обладает высокой ионизирующей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способностью и малой проникающей способностью (полностью поглощается алюминиевой фольгой);</a:t>
            </a:r>
          </a:p>
        </p:txBody>
      </p:sp>
      <p:graphicFrame>
        <p:nvGraphicFramePr>
          <p:cNvPr id="21541" name="Object 53"/>
          <p:cNvGraphicFramePr>
            <a:graphicFrameLocks noChangeAspect="1"/>
          </p:cNvGraphicFramePr>
          <p:nvPr/>
        </p:nvGraphicFramePr>
        <p:xfrm>
          <a:off x="684213" y="404813"/>
          <a:ext cx="482600" cy="241300"/>
        </p:xfrm>
        <a:graphic>
          <a:graphicData uri="http://schemas.openxmlformats.org/presentationml/2006/ole">
            <p:oleObj spid="_x0000_s11266" name="Equation" r:id="rId3" imgW="482391" imgH="241195" progId="">
              <p:embed/>
            </p:oleObj>
          </a:graphicData>
        </a:graphic>
      </p:graphicFrame>
      <p:graphicFrame>
        <p:nvGraphicFramePr>
          <p:cNvPr id="21542" name="Object 54"/>
          <p:cNvGraphicFramePr>
            <a:graphicFrameLocks noChangeAspect="1"/>
          </p:cNvGraphicFramePr>
          <p:nvPr/>
        </p:nvGraphicFramePr>
        <p:xfrm>
          <a:off x="755650" y="1916113"/>
          <a:ext cx="317500" cy="393700"/>
        </p:xfrm>
        <a:graphic>
          <a:graphicData uri="http://schemas.openxmlformats.org/presentationml/2006/ole">
            <p:oleObj spid="_x0000_s11267" name="Equation" r:id="rId4" imgW="317225" imgH="393359" progId="">
              <p:embed/>
            </p:oleObj>
          </a:graphicData>
        </a:graphic>
      </p:graphicFrame>
      <p:graphicFrame>
        <p:nvGraphicFramePr>
          <p:cNvPr id="21544" name="Object 55"/>
          <p:cNvGraphicFramePr>
            <a:graphicFrameLocks noChangeAspect="1"/>
          </p:cNvGraphicFramePr>
          <p:nvPr/>
        </p:nvGraphicFramePr>
        <p:xfrm>
          <a:off x="755650" y="4005263"/>
          <a:ext cx="317500" cy="304800"/>
        </p:xfrm>
        <a:graphic>
          <a:graphicData uri="http://schemas.openxmlformats.org/presentationml/2006/ole">
            <p:oleObj spid="_x0000_s11268" name="Equation" r:id="rId5" imgW="317225" imgH="30453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242888"/>
            <a:ext cx="76327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solidFill>
                  <a:srgbClr val="FF0000"/>
                </a:solidFill>
                <a:cs typeface="Times New Roman" pitchFamily="18" charset="0"/>
              </a:rPr>
              <a:t>Закон радиоактивного распада.</a:t>
            </a:r>
          </a:p>
          <a:p>
            <a:pPr algn="ctr" eaLnBrk="1" hangingPunct="1"/>
            <a:r>
              <a:rPr lang="ru-RU" altLang="ru-RU" sz="2800">
                <a:solidFill>
                  <a:srgbClr val="FF0000"/>
                </a:solidFill>
                <a:cs typeface="Times New Roman" pitchFamily="18" charset="0"/>
              </a:rPr>
              <a:t> Правила смещения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1171575"/>
            <a:ext cx="81375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Под радиоактивным распадом понимают естественное (самопроизвольное) радиоактивное превращение ядер.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Атомное ядро, испытывающее радиоактивный распад называют </a:t>
            </a:r>
            <a:r>
              <a:rPr lang="ru-RU" altLang="ru-RU" sz="2400" i="1">
                <a:ea typeface="Times New Roman" pitchFamily="18" charset="0"/>
                <a:cs typeface="Arial" charset="0"/>
              </a:rPr>
              <a:t>материнским,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возникающее  ядро – </a:t>
            </a:r>
            <a:r>
              <a:rPr lang="ru-RU" altLang="ru-RU" sz="2400" i="1">
                <a:ea typeface="Times New Roman" pitchFamily="18" charset="0"/>
                <a:cs typeface="Arial" charset="0"/>
              </a:rPr>
              <a:t>дочерним.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3386138"/>
            <a:ext cx="8137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i="1">
                <a:cs typeface="Times New Roman" pitchFamily="18" charset="0"/>
              </a:rPr>
              <a:t>Закон радиоактивного распада:</a:t>
            </a:r>
          </a:p>
        </p:txBody>
      </p:sp>
      <p:graphicFrame>
        <p:nvGraphicFramePr>
          <p:cNvPr id="22539" name="Object 16"/>
          <p:cNvGraphicFramePr>
            <a:graphicFrameLocks noChangeAspect="1"/>
          </p:cNvGraphicFramePr>
          <p:nvPr/>
        </p:nvGraphicFramePr>
        <p:xfrm>
          <a:off x="3348038" y="4197350"/>
          <a:ext cx="2419350" cy="600075"/>
        </p:xfrm>
        <a:graphic>
          <a:graphicData uri="http://schemas.openxmlformats.org/presentationml/2006/ole">
            <p:oleObj spid="_x0000_s12290" name="Equation" r:id="rId3" imgW="2070100" imgH="495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4751388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148263" y="2730500"/>
            <a:ext cx="4032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ru-RU" sz="2400" i="1">
                <a:cs typeface="Times New Roman" pitchFamily="18" charset="0"/>
              </a:rPr>
              <a:t>N</a:t>
            </a:r>
            <a:r>
              <a:rPr lang="ru-RU" altLang="ru-RU" sz="2400">
                <a:cs typeface="Times New Roman" pitchFamily="18" charset="0"/>
              </a:rPr>
              <a:t> – число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нераспавшихся ядер в момент времени </a:t>
            </a:r>
            <a:r>
              <a:rPr lang="en-US" altLang="ru-RU" sz="2400" i="1">
                <a:cs typeface="Times New Roman" pitchFamily="18" charset="0"/>
              </a:rPr>
              <a:t>t</a:t>
            </a:r>
            <a:r>
              <a:rPr lang="ru-RU" altLang="ru-RU" sz="2400">
                <a:cs typeface="Times New Roman" pitchFamily="18" charset="0"/>
              </a:rPr>
              <a:t>,     – постоянная 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радиоактивного распада. </a:t>
            </a:r>
            <a:endParaRPr lang="ru-RU" altLang="ru-RU" sz="24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/>
        </p:nvGraphicFramePr>
        <p:xfrm>
          <a:off x="8027988" y="3860800"/>
          <a:ext cx="211137" cy="301625"/>
        </p:xfrm>
        <a:graphic>
          <a:graphicData uri="http://schemas.openxmlformats.org/presentationml/2006/ole">
            <p:oleObj spid="_x0000_s13314" name="Equation" r:id="rId4" imgW="215713" imgH="304536" progId="">
              <p:embed/>
            </p:oleObj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148263" y="665163"/>
            <a:ext cx="388778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где        – начальное число нераспавшихся ядер (в момент времени </a:t>
            </a:r>
            <a:r>
              <a:rPr lang="en-US" altLang="ru-RU" sz="2400" i="1">
                <a:cs typeface="Times New Roman" pitchFamily="18" charset="0"/>
              </a:rPr>
              <a:t>t</a:t>
            </a:r>
            <a:r>
              <a:rPr lang="ru-RU" altLang="ru-RU" sz="2400">
                <a:cs typeface="Times New Roman" pitchFamily="18" charset="0"/>
              </a:rPr>
              <a:t> = 0), </a:t>
            </a:r>
            <a:endParaRPr lang="ru-RU" altLang="ru-RU" sz="24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3" name="Object 30"/>
          <p:cNvGraphicFramePr>
            <a:graphicFrameLocks noChangeAspect="1"/>
          </p:cNvGraphicFramePr>
          <p:nvPr/>
        </p:nvGraphicFramePr>
        <p:xfrm>
          <a:off x="5795963" y="836613"/>
          <a:ext cx="419100" cy="428625"/>
        </p:xfrm>
        <a:graphic>
          <a:graphicData uri="http://schemas.openxmlformats.org/presentationml/2006/ole">
            <p:oleObj spid="_x0000_s13315" name="Equation" r:id="rId5" imgW="418918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83534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Для практического использования закон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радиоактивного распада удобно использовать в другом виде, использую в качестве  основания число 2, а не  основание натурального логарифма число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е = 2,7183...</a:t>
            </a:r>
            <a:endParaRPr lang="ru-RU" altLang="ru-RU" sz="24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4" name="Object 46"/>
          <p:cNvGraphicFramePr>
            <a:graphicFrameLocks noChangeAspect="1"/>
          </p:cNvGraphicFramePr>
          <p:nvPr/>
        </p:nvGraphicFramePr>
        <p:xfrm>
          <a:off x="3348038" y="2266950"/>
          <a:ext cx="2105025" cy="733425"/>
        </p:xfrm>
        <a:graphic>
          <a:graphicData uri="http://schemas.openxmlformats.org/presentationml/2006/ole">
            <p:oleObj spid="_x0000_s14338" name="Equation" r:id="rId3" imgW="2108200" imgH="736600" progId="">
              <p:embed/>
            </p:oleObj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750" y="3213100"/>
            <a:ext cx="83534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где  </a:t>
            </a:r>
            <a:r>
              <a:rPr lang="ru-RU" altLang="ru-RU" sz="2400" i="1">
                <a:cs typeface="Times New Roman" pitchFamily="18" charset="0"/>
              </a:rPr>
              <a:t>Т</a:t>
            </a:r>
            <a:r>
              <a:rPr lang="ru-RU" altLang="ru-RU" sz="2400">
                <a:cs typeface="Times New Roman" pitchFamily="18" charset="0"/>
              </a:rPr>
              <a:t> – период полураспада – интервал времени, в течении которого распадается половина ядер.</a:t>
            </a:r>
            <a:endParaRPr lang="ru-RU" altLang="ru-RU" sz="2400">
              <a:ea typeface="Times New Roman" pitchFamily="18" charset="0"/>
              <a:cs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39750" y="5505450"/>
            <a:ext cx="83534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где     – среднее время жизни радиоактивного ядра.</a:t>
            </a:r>
          </a:p>
        </p:txBody>
      </p:sp>
      <p:graphicFrame>
        <p:nvGraphicFramePr>
          <p:cNvPr id="24608" name="Object 47"/>
          <p:cNvGraphicFramePr>
            <a:graphicFrameLocks noChangeAspect="1"/>
          </p:cNvGraphicFramePr>
          <p:nvPr/>
        </p:nvGraphicFramePr>
        <p:xfrm>
          <a:off x="2484438" y="4508500"/>
          <a:ext cx="4013200" cy="825500"/>
        </p:xfrm>
        <a:graphic>
          <a:graphicData uri="http://schemas.openxmlformats.org/presentationml/2006/ole">
            <p:oleObj spid="_x0000_s14339" name="Equation" r:id="rId4" imgW="4013200" imgH="825500" progId="">
              <p:embed/>
            </p:oleObj>
          </a:graphicData>
        </a:graphic>
      </p:graphicFrame>
      <p:graphicFrame>
        <p:nvGraphicFramePr>
          <p:cNvPr id="24609" name="Object 48"/>
          <p:cNvGraphicFramePr>
            <a:graphicFrameLocks noChangeAspect="1"/>
          </p:cNvGraphicFramePr>
          <p:nvPr/>
        </p:nvGraphicFramePr>
        <p:xfrm>
          <a:off x="1258888" y="5732463"/>
          <a:ext cx="190500" cy="228600"/>
        </p:xfrm>
        <a:graphic>
          <a:graphicData uri="http://schemas.openxmlformats.org/presentationml/2006/ole">
            <p:oleObj spid="_x0000_s14340" name="Equation" r:id="rId5" imgW="1905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782638"/>
            <a:ext cx="82819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Радиоактивный распад подчиняется правилам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смещения.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Для     распада:</a:t>
            </a:r>
          </a:p>
          <a:p>
            <a:pPr eaLnBrk="1" hangingPunct="1">
              <a:lnSpc>
                <a:spcPct val="115000"/>
              </a:lnSpc>
            </a:pPr>
            <a:endParaRPr lang="ru-RU" altLang="ru-RU" sz="2400"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для     распада:</a:t>
            </a:r>
          </a:p>
          <a:p>
            <a:pPr eaLnBrk="1" hangingPunct="1">
              <a:lnSpc>
                <a:spcPct val="115000"/>
              </a:lnSpc>
            </a:pPr>
            <a:endParaRPr lang="ru-RU" altLang="ru-RU" sz="2400"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для      распада:</a:t>
            </a:r>
          </a:p>
        </p:txBody>
      </p:sp>
      <p:graphicFrame>
        <p:nvGraphicFramePr>
          <p:cNvPr id="8" name="Object 89"/>
          <p:cNvGraphicFramePr>
            <a:graphicFrameLocks noChangeAspect="1"/>
          </p:cNvGraphicFramePr>
          <p:nvPr/>
        </p:nvGraphicFramePr>
        <p:xfrm>
          <a:off x="3089275" y="1773238"/>
          <a:ext cx="2562225" cy="466725"/>
        </p:xfrm>
        <a:graphic>
          <a:graphicData uri="http://schemas.openxmlformats.org/presentationml/2006/ole">
            <p:oleObj spid="_x0000_s15362" name="Equation" r:id="rId3" imgW="2565400" imgH="469900" progId="">
              <p:embed/>
            </p:oleObj>
          </a:graphicData>
        </a:graphic>
      </p:graphicFrame>
      <p:graphicFrame>
        <p:nvGraphicFramePr>
          <p:cNvPr id="13" name="Object 90"/>
          <p:cNvGraphicFramePr>
            <a:graphicFrameLocks noChangeAspect="1"/>
          </p:cNvGraphicFramePr>
          <p:nvPr/>
        </p:nvGraphicFramePr>
        <p:xfrm>
          <a:off x="3132138" y="2636838"/>
          <a:ext cx="2247900" cy="466725"/>
        </p:xfrm>
        <a:graphic>
          <a:graphicData uri="http://schemas.openxmlformats.org/presentationml/2006/ole">
            <p:oleObj spid="_x0000_s15363" name="Equation" r:id="rId4" imgW="2247900" imgH="469900" progId="">
              <p:embed/>
            </p:oleObj>
          </a:graphicData>
        </a:graphic>
      </p:graphicFrame>
      <p:graphicFrame>
        <p:nvGraphicFramePr>
          <p:cNvPr id="15" name="Object 91"/>
          <p:cNvGraphicFramePr>
            <a:graphicFrameLocks noChangeAspect="1"/>
          </p:cNvGraphicFramePr>
          <p:nvPr/>
        </p:nvGraphicFramePr>
        <p:xfrm>
          <a:off x="3089275" y="3475038"/>
          <a:ext cx="2076450" cy="466725"/>
        </p:xfrm>
        <a:graphic>
          <a:graphicData uri="http://schemas.openxmlformats.org/presentationml/2006/ole">
            <p:oleObj spid="_x0000_s15364" name="Equation" r:id="rId5" imgW="2082800" imgH="469900" progId="">
              <p:embed/>
            </p:oleObj>
          </a:graphicData>
        </a:graphic>
      </p:graphicFrame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68313" y="4538663"/>
            <a:ext cx="8208962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где звездочка указывает на то, что материнское ядро является возбужденным.</a:t>
            </a:r>
          </a:p>
        </p:txBody>
      </p:sp>
      <p:graphicFrame>
        <p:nvGraphicFramePr>
          <p:cNvPr id="25662" name="Object 92"/>
          <p:cNvGraphicFramePr>
            <a:graphicFrameLocks noChangeAspect="1"/>
          </p:cNvGraphicFramePr>
          <p:nvPr/>
        </p:nvGraphicFramePr>
        <p:xfrm>
          <a:off x="1258888" y="2636838"/>
          <a:ext cx="203200" cy="393700"/>
        </p:xfrm>
        <a:graphic>
          <a:graphicData uri="http://schemas.openxmlformats.org/presentationml/2006/ole">
            <p:oleObj spid="_x0000_s15365" name="Equation" r:id="rId6" imgW="203112" imgH="393529" progId="">
              <p:embed/>
            </p:oleObj>
          </a:graphicData>
        </a:graphic>
      </p:graphicFrame>
      <p:graphicFrame>
        <p:nvGraphicFramePr>
          <p:cNvPr id="25663" name="Object 93"/>
          <p:cNvGraphicFramePr>
            <a:graphicFrameLocks noChangeAspect="1"/>
          </p:cNvGraphicFramePr>
          <p:nvPr/>
        </p:nvGraphicFramePr>
        <p:xfrm>
          <a:off x="1258888" y="3584575"/>
          <a:ext cx="203200" cy="304800"/>
        </p:xfrm>
        <a:graphic>
          <a:graphicData uri="http://schemas.openxmlformats.org/presentationml/2006/ole">
            <p:oleObj spid="_x0000_s15366" name="Equation" r:id="rId7" imgW="203024" imgH="304536" progId="">
              <p:embed/>
            </p:oleObj>
          </a:graphicData>
        </a:graphic>
      </p:graphicFrame>
      <p:graphicFrame>
        <p:nvGraphicFramePr>
          <p:cNvPr id="25664" name="Object 94"/>
          <p:cNvGraphicFramePr>
            <a:graphicFrameLocks noChangeAspect="1"/>
          </p:cNvGraphicFramePr>
          <p:nvPr/>
        </p:nvGraphicFramePr>
        <p:xfrm>
          <a:off x="1258888" y="1892300"/>
          <a:ext cx="228600" cy="241300"/>
        </p:xfrm>
        <a:graphic>
          <a:graphicData uri="http://schemas.openxmlformats.org/presentationml/2006/ole">
            <p:oleObj spid="_x0000_s15367" name="Equation" r:id="rId8" imgW="228600" imgH="241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87450" y="336550"/>
            <a:ext cx="734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cs typeface="Times New Roman" pitchFamily="18" charset="0"/>
              </a:rPr>
              <a:t>3. Ядерные реакции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858838"/>
            <a:ext cx="83534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ea typeface="Times New Roman" pitchFamily="18" charset="0"/>
                <a:cs typeface="Arial" charset="0"/>
              </a:rPr>
              <a:t>Ядерная реакция – это процесс взаимодействия </a:t>
            </a:r>
          </a:p>
          <a:p>
            <a:pPr eaLnBrk="1" hangingPunct="1"/>
            <a:r>
              <a:rPr lang="ru-RU" altLang="ru-RU" sz="2400">
                <a:ea typeface="Times New Roman" pitchFamily="18" charset="0"/>
                <a:cs typeface="Arial" charset="0"/>
              </a:rPr>
              <a:t>атомного ядра с другим ядром или элементарной частицей, сопровождающийся изменением состава и структуры ядра и выделением вторичных частиц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или        квантов.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6" name="Object 30"/>
          <p:cNvGraphicFramePr>
            <a:graphicFrameLocks noChangeAspect="1"/>
          </p:cNvGraphicFramePr>
          <p:nvPr/>
        </p:nvGraphicFramePr>
        <p:xfrm>
          <a:off x="2916238" y="3068638"/>
          <a:ext cx="2559050" cy="428625"/>
        </p:xfrm>
        <a:graphic>
          <a:graphicData uri="http://schemas.openxmlformats.org/presentationml/2006/ole">
            <p:oleObj spid="_x0000_s16386" name="Equation" r:id="rId3" imgW="1879600" imgH="317500" progId="">
              <p:embed/>
            </p:oleObj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9750" y="3883025"/>
            <a:ext cx="820896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При ядерных реакциях выполняются несколько</a:t>
            </a:r>
            <a:r>
              <a:rPr lang="ru-RU" altLang="ru-RU" sz="2400" b="1">
                <a:solidFill>
                  <a:srgbClr val="365F91"/>
                </a:solidFill>
                <a:cs typeface="Times New Roman" pitchFamily="18" charset="0"/>
              </a:rPr>
              <a:t> </a:t>
            </a:r>
            <a:br>
              <a:rPr lang="ru-RU" altLang="ru-RU" sz="2400" b="1">
                <a:solidFill>
                  <a:srgbClr val="365F91"/>
                </a:solidFill>
                <a:cs typeface="Times New Roman" pitchFamily="18" charset="0"/>
              </a:rPr>
            </a:br>
            <a:r>
              <a:rPr lang="ru-RU" altLang="ru-RU" sz="2400" i="1">
                <a:cs typeface="Times New Roman" pitchFamily="18" charset="0"/>
              </a:rPr>
              <a:t>законов сохранения</a:t>
            </a:r>
            <a:r>
              <a:rPr lang="ru-RU" altLang="ru-RU" sz="2400">
                <a:cs typeface="Times New Roman" pitchFamily="18" charset="0"/>
              </a:rPr>
              <a:t>: энергии, электрического заряда, импульса, момента импульса и ряд других законов сохранения, специфических для физики элементарных частиц.</a:t>
            </a:r>
          </a:p>
        </p:txBody>
      </p:sp>
      <p:graphicFrame>
        <p:nvGraphicFramePr>
          <p:cNvPr id="26645" name="Object 31"/>
          <p:cNvGraphicFramePr>
            <a:graphicFrameLocks noChangeAspect="1"/>
          </p:cNvGraphicFramePr>
          <p:nvPr/>
        </p:nvGraphicFramePr>
        <p:xfrm>
          <a:off x="1222375" y="2476500"/>
          <a:ext cx="469900" cy="304800"/>
        </p:xfrm>
        <a:graphic>
          <a:graphicData uri="http://schemas.openxmlformats.org/presentationml/2006/ole">
            <p:oleObj spid="_x0000_s16387" name="Equation" r:id="rId4" imgW="469696" imgH="3046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Схема опыта и схема  наблюдения свечения на круговом экране</a:t>
            </a:r>
          </a:p>
        </p:txBody>
      </p:sp>
      <p:pic>
        <p:nvPicPr>
          <p:cNvPr id="2867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00213"/>
            <a:ext cx="48434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506413"/>
            <a:ext cx="820896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Ядерные реакции сопровождаются энергетическими превращениями.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Энергетическим выходом ядерной реакции называется величина </a:t>
            </a:r>
          </a:p>
        </p:txBody>
      </p:sp>
      <p:graphicFrame>
        <p:nvGraphicFramePr>
          <p:cNvPr id="4" name="Object 46"/>
          <p:cNvGraphicFramePr>
            <a:graphicFrameLocks noChangeAspect="1"/>
          </p:cNvGraphicFramePr>
          <p:nvPr/>
        </p:nvGraphicFramePr>
        <p:xfrm>
          <a:off x="2232025" y="2546350"/>
          <a:ext cx="3690938" cy="1104900"/>
        </p:xfrm>
        <a:graphic>
          <a:graphicData uri="http://schemas.openxmlformats.org/presentationml/2006/ole">
            <p:oleObj spid="_x0000_s17410" name="Equation" r:id="rId3" imgW="3302000" imgH="990600" progId="">
              <p:embed/>
            </p:oleObj>
          </a:graphicData>
        </a:graphic>
      </p:graphicFrame>
      <p:graphicFrame>
        <p:nvGraphicFramePr>
          <p:cNvPr id="6" name="Object 47"/>
          <p:cNvGraphicFramePr>
            <a:graphicFrameLocks noChangeAspect="1"/>
          </p:cNvGraphicFramePr>
          <p:nvPr/>
        </p:nvGraphicFramePr>
        <p:xfrm>
          <a:off x="1441450" y="4221163"/>
          <a:ext cx="790575" cy="704850"/>
        </p:xfrm>
        <a:graphic>
          <a:graphicData uri="http://schemas.openxmlformats.org/presentationml/2006/ole">
            <p:oleObj spid="_x0000_s17411" name="Equation" r:id="rId4" imgW="787400" imgH="711200" progId="">
              <p:embed/>
            </p:oleObj>
          </a:graphicData>
        </a:graphic>
      </p:graphicFrame>
      <p:graphicFrame>
        <p:nvGraphicFramePr>
          <p:cNvPr id="8" name="Object 48"/>
          <p:cNvGraphicFramePr>
            <a:graphicFrameLocks noChangeAspect="1"/>
          </p:cNvGraphicFramePr>
          <p:nvPr/>
        </p:nvGraphicFramePr>
        <p:xfrm>
          <a:off x="3878263" y="4926013"/>
          <a:ext cx="765175" cy="669925"/>
        </p:xfrm>
        <a:graphic>
          <a:graphicData uri="http://schemas.openxmlformats.org/presentationml/2006/ole">
            <p:oleObj spid="_x0000_s17412" name="Equation" r:id="rId5" imgW="838200" imgH="711200" progId="">
              <p:embed/>
            </p:oleObj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1188" y="4076700"/>
            <a:ext cx="820896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Aft>
                <a:spcPts val="1000"/>
              </a:spcAft>
            </a:pPr>
            <a:r>
              <a:rPr lang="ru-RU" altLang="ru-RU" sz="2800">
                <a:ea typeface="Times New Roman" pitchFamily="18" charset="0"/>
                <a:cs typeface="Arial" charset="0"/>
              </a:rPr>
              <a:t>где              </a:t>
            </a:r>
            <a:r>
              <a:rPr lang="en-US" altLang="ru-RU" sz="2800">
                <a:ea typeface="Times New Roman" pitchFamily="18" charset="0"/>
                <a:cs typeface="Arial" charset="0"/>
              </a:rPr>
              <a:t>  </a:t>
            </a:r>
            <a:r>
              <a:rPr lang="ru-RU" altLang="ru-RU" sz="2800">
                <a:ea typeface="Times New Roman" pitchFamily="18" charset="0"/>
                <a:cs typeface="Arial" charset="0"/>
              </a:rPr>
              <a:t>– сумма масс частиц, вступающих в ядерную реакцию,              – сумма масс </a:t>
            </a:r>
            <a:br>
              <a:rPr lang="ru-RU" altLang="ru-RU" sz="2800">
                <a:ea typeface="Times New Roman" pitchFamily="18" charset="0"/>
                <a:cs typeface="Arial" charset="0"/>
              </a:rPr>
            </a:br>
            <a:r>
              <a:rPr lang="ru-RU" altLang="ru-RU" sz="2800">
                <a:ea typeface="Times New Roman" pitchFamily="18" charset="0"/>
                <a:cs typeface="Arial" charset="0"/>
              </a:rPr>
              <a:t>образующихся частиц.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2803525"/>
            <a:ext cx="7991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Для того, чтобы ядерная реакция имела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положительный энергетический выход, удельная энергия связи нуклонов в ядрах исходных продуктов должна быть меньше удельной энергии связи нуклонов в ядрах конечных продуктов.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885825"/>
            <a:ext cx="82089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Ядерные реакции могут протекать с выделением тепла (экзотермические 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Q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&gt; 0) и с поглощением тепла (эндотермические 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Q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&lt; 0).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2205038"/>
            <a:ext cx="813752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2400" i="1">
                <a:cs typeface="Times New Roman" pitchFamily="18" charset="0"/>
              </a:rPr>
              <a:t>Деление тяжелых ядер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– процесс, при котором нестабильное ядро делится на два крупных ядра сравнимых масс.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Calibri" pitchFamily="34" charset="0"/>
              <a:buAutoNum type="arabicPeriod"/>
            </a:pPr>
            <a:r>
              <a:rPr lang="ru-RU" altLang="ru-RU" sz="2400" i="1">
                <a:cs typeface="Times New Roman" pitchFamily="18" charset="0"/>
              </a:rPr>
              <a:t>Ядерный синтез </a:t>
            </a:r>
            <a:r>
              <a:rPr lang="ru-RU" altLang="ru-RU" sz="2400">
                <a:cs typeface="Times New Roman" pitchFamily="18" charset="0"/>
              </a:rPr>
              <a:t>– т. е. слияние легких ядер в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одно ядро. Эти реакции носят название </a:t>
            </a:r>
            <a:r>
              <a:rPr lang="ru-RU" altLang="ru-RU" sz="2400" i="1">
                <a:cs typeface="Times New Roman" pitchFamily="18" charset="0"/>
              </a:rPr>
              <a:t>термоядерные реакции</a:t>
            </a:r>
            <a:r>
              <a:rPr lang="ru-RU" altLang="ru-RU" sz="2400">
                <a:cs typeface="Times New Roman" pitchFamily="18" charset="0"/>
              </a:rPr>
              <a:t>, так как для синтеза ядер необходимы очень высокие температуры. 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 Рассмотрим каждый тип этих реакций подробнее.       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482600"/>
            <a:ext cx="820896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Как уже отмечалось выше, возможны два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принципиально различных </a:t>
            </a:r>
            <a:r>
              <a:rPr lang="en-US" altLang="ru-RU" sz="2400"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способа </a:t>
            </a:r>
            <a:r>
              <a:rPr lang="en-US" altLang="ru-RU" sz="2400"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освобождения </a:t>
            </a:r>
            <a:r>
              <a:rPr lang="en-US" altLang="ru-RU" sz="2400"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ядерной энергии: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58888" y="385763"/>
            <a:ext cx="705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solidFill>
                  <a:srgbClr val="FF0000"/>
                </a:solidFill>
                <a:cs typeface="Times New Roman" pitchFamily="18" charset="0"/>
              </a:rPr>
              <a:t>Цепная реакция деления ядер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1141413"/>
            <a:ext cx="8208962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В 1939 году  немецкими учеными О. Ганом и  Ф. Штрассманом было открыто деление ядер урана.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Они установили, что при облучении урана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нейтронами возникают два элемента (</a:t>
            </a:r>
            <a:r>
              <a:rPr lang="ru-RU" altLang="ru-RU" sz="2400" i="1">
                <a:ea typeface="Times New Roman" pitchFamily="18" charset="0"/>
                <a:cs typeface="Arial" charset="0"/>
              </a:rPr>
              <a:t>осколки деления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) из середины периодической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системы – радиоактивные изотопы бария, криптона, стронция, рубидия и др.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Удельная энергия связи для ядер средней массы примерно на 1 МэВ больше, чем у тяжелых ядер урана. 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1412875"/>
            <a:ext cx="8281987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Отсюда следует, что деление ядер урана должно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сопровождаться выделением большого количества энергии.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Пример: При полном  делении всех  ядер,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содержащихся в 1г урана, выделяется такая же энергия, как и сгорании 3 т каменного угля или 2,5 т нефти.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Но особенно важным оказалось то обстоятельство, что при делении каждого ядра высвобождается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несколько нейтронов.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401638"/>
            <a:ext cx="82089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Относительное  количество  нейтронов в тяжелых ядрах заметно больше, чем в средних ядрах.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427163"/>
            <a:ext cx="820896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Поэтому образовавшиеся осколки деления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оказываются сильно перегруженными нейтронами, в результате чего и происходит выделение нескольких нейтронов.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3513138"/>
            <a:ext cx="820896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Уран встречается в природе в виде двух изотопов:                 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         (99,3%)  и                (0,7%). </a:t>
            </a:r>
            <a:endParaRPr lang="ru-RU" altLang="ru-RU" sz="24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0" name="Object 44"/>
          <p:cNvGraphicFramePr>
            <a:graphicFrameLocks noChangeAspect="1"/>
          </p:cNvGraphicFramePr>
          <p:nvPr/>
        </p:nvGraphicFramePr>
        <p:xfrm>
          <a:off x="827088" y="4046538"/>
          <a:ext cx="733425" cy="512762"/>
        </p:xfrm>
        <a:graphic>
          <a:graphicData uri="http://schemas.openxmlformats.org/presentationml/2006/ole">
            <p:oleObj spid="_x0000_s18434" name="Equation" r:id="rId3" imgW="660113" imgH="469696" progId="">
              <p:embed/>
            </p:oleObj>
          </a:graphicData>
        </a:graphic>
      </p:graphicFrame>
      <p:graphicFrame>
        <p:nvGraphicFramePr>
          <p:cNvPr id="12" name="Object 45"/>
          <p:cNvGraphicFramePr>
            <a:graphicFrameLocks noChangeAspect="1"/>
          </p:cNvGraphicFramePr>
          <p:nvPr/>
        </p:nvGraphicFramePr>
        <p:xfrm>
          <a:off x="3132138" y="4046538"/>
          <a:ext cx="733425" cy="512762"/>
        </p:xfrm>
        <a:graphic>
          <a:graphicData uri="http://schemas.openxmlformats.org/presentationml/2006/ole">
            <p:oleObj spid="_x0000_s18435" name="Equation" r:id="rId4" imgW="660113" imgH="469696" progId="">
              <p:embed/>
            </p:oleObj>
          </a:graphicData>
        </a:graphic>
      </p:graphicFrame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11188" y="4941888"/>
            <a:ext cx="8208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ea typeface="Times New Roman" pitchFamily="18" charset="0"/>
                <a:cs typeface="Arial" charset="0"/>
              </a:rPr>
              <a:t> Основной интерес для ядерной энергетики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представляет реакция деления ядра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8703" name="Object 46"/>
          <p:cNvGraphicFramePr>
            <a:graphicFrameLocks noChangeAspect="1"/>
          </p:cNvGraphicFramePr>
          <p:nvPr/>
        </p:nvGraphicFramePr>
        <p:xfrm>
          <a:off x="5508625" y="5302250"/>
          <a:ext cx="711200" cy="469900"/>
        </p:xfrm>
        <a:graphic>
          <a:graphicData uri="http://schemas.openxmlformats.org/presentationml/2006/ole">
            <p:oleObj spid="_x0000_s18436" name="Equation" r:id="rId5" imgW="710891" imgH="4696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750" y="476250"/>
            <a:ext cx="82804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В настоящее время известны около 100 различных изотопов с массовыми числами от примерно от 90 до 145, возникающих при делении этого ядра.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Две наиболее известные реакции деления этого ядра выглядят следующим образом:</a:t>
            </a: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357563"/>
            <a:ext cx="65928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1125538"/>
            <a:ext cx="8424862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Из этой схемы видно , что при делении одного ядра урана -235, которое вызвано столкновением с нейт-роном, освобождаются  2 или 3 нейтрона,  которые при благоприятных условиях могут попасть в другие ядра урана и вызвать их деление.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На этом этапе появятся уже от 4 до 9 нейтронов, способных вызвать новые реакции распада ядер урана.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Такой лавинообразный процесс называется </a:t>
            </a:r>
            <a:r>
              <a:rPr lang="ru-RU" altLang="ru-RU" sz="2400" b="1" i="1">
                <a:ea typeface="Times New Roman" pitchFamily="18" charset="0"/>
                <a:cs typeface="Arial" charset="0"/>
              </a:rPr>
              <a:t>цепной реакцией деления</a:t>
            </a:r>
            <a:r>
              <a:rPr lang="ru-RU" altLang="ru-RU" sz="2400" i="1">
                <a:ea typeface="Times New Roman" pitchFamily="18" charset="0"/>
                <a:cs typeface="Arial" charset="0"/>
              </a:rPr>
              <a:t>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260350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Схема развития цепной реакции деления ядер урана-235 показана ниже. </a:t>
            </a:r>
            <a:endParaRPr lang="ru-RU" altLang="ru-RU" sz="240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0" y="1168400"/>
            <a:ext cx="5675313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692150"/>
            <a:ext cx="8137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Осколки деления – радиоактивные изотопы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рубидий и цезий – претерпевают дальнейшие превращения по схеме:</a:t>
            </a:r>
          </a:p>
        </p:txBody>
      </p:sp>
      <p:graphicFrame>
        <p:nvGraphicFramePr>
          <p:cNvPr id="4" name="Object 85"/>
          <p:cNvGraphicFramePr>
            <a:graphicFrameLocks noChangeAspect="1"/>
          </p:cNvGraphicFramePr>
          <p:nvPr/>
        </p:nvGraphicFramePr>
        <p:xfrm>
          <a:off x="2473325" y="2249488"/>
          <a:ext cx="4029075" cy="466725"/>
        </p:xfrm>
        <a:graphic>
          <a:graphicData uri="http://schemas.openxmlformats.org/presentationml/2006/ole">
            <p:oleObj spid="_x0000_s19458" name="Equation" r:id="rId3" imgW="4025900" imgH="469900" progId="">
              <p:embed/>
            </p:oleObj>
          </a:graphicData>
        </a:graphic>
      </p:graphicFrame>
      <p:graphicFrame>
        <p:nvGraphicFramePr>
          <p:cNvPr id="6" name="Object 86"/>
          <p:cNvGraphicFramePr>
            <a:graphicFrameLocks noChangeAspect="1"/>
          </p:cNvGraphicFramePr>
          <p:nvPr/>
        </p:nvGraphicFramePr>
        <p:xfrm>
          <a:off x="2339975" y="3213100"/>
          <a:ext cx="4162425" cy="466725"/>
        </p:xfrm>
        <a:graphic>
          <a:graphicData uri="http://schemas.openxmlformats.org/presentationml/2006/ole">
            <p:oleObj spid="_x0000_s19459" name="Equation" r:id="rId4" imgW="4165600" imgH="469900" progId="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4154488"/>
            <a:ext cx="81375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Кроме урана, при облучении нейтронами и другими частицами, делятся  уран          , торий                   протактиний             плутоний  </a:t>
            </a: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9" name="Object 87"/>
          <p:cNvGraphicFramePr>
            <a:graphicFrameLocks noChangeAspect="1"/>
          </p:cNvGraphicFramePr>
          <p:nvPr/>
        </p:nvGraphicFramePr>
        <p:xfrm>
          <a:off x="4097338" y="4587875"/>
          <a:ext cx="647700" cy="466725"/>
        </p:xfrm>
        <a:graphic>
          <a:graphicData uri="http://schemas.openxmlformats.org/presentationml/2006/ole">
            <p:oleObj spid="_x0000_s19460" name="Equation" r:id="rId5" imgW="647700" imgH="469900" progId="">
              <p:embed/>
            </p:oleObj>
          </a:graphicData>
        </a:graphic>
      </p:graphicFrame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11" name="Object 88"/>
          <p:cNvGraphicFramePr>
            <a:graphicFrameLocks noChangeAspect="1"/>
          </p:cNvGraphicFramePr>
          <p:nvPr/>
        </p:nvGraphicFramePr>
        <p:xfrm>
          <a:off x="5783263" y="4613275"/>
          <a:ext cx="876300" cy="466725"/>
        </p:xfrm>
        <a:graphic>
          <a:graphicData uri="http://schemas.openxmlformats.org/presentationml/2006/ole">
            <p:oleObj spid="_x0000_s19461" name="Equation" r:id="rId6" imgW="876300" imgH="469900" progId="">
              <p:embed/>
            </p:oleObj>
          </a:graphicData>
        </a:graphic>
      </p:graphicFrame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13" name="Object 89"/>
          <p:cNvGraphicFramePr>
            <a:graphicFrameLocks noChangeAspect="1"/>
          </p:cNvGraphicFramePr>
          <p:nvPr/>
        </p:nvGraphicFramePr>
        <p:xfrm>
          <a:off x="2416175" y="5021263"/>
          <a:ext cx="809625" cy="466725"/>
        </p:xfrm>
        <a:graphic>
          <a:graphicData uri="http://schemas.openxmlformats.org/presentationml/2006/ole">
            <p:oleObj spid="_x0000_s19462" name="Equation" r:id="rId7" imgW="812447" imgH="469696" progId="">
              <p:embed/>
            </p:oleObj>
          </a:graphicData>
        </a:graphic>
      </p:graphicFrame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15" name="Object 90"/>
          <p:cNvGraphicFramePr>
            <a:graphicFrameLocks noChangeAspect="1"/>
          </p:cNvGraphicFramePr>
          <p:nvPr/>
        </p:nvGraphicFramePr>
        <p:xfrm>
          <a:off x="4654550" y="5019675"/>
          <a:ext cx="838200" cy="466725"/>
        </p:xfrm>
        <a:graphic>
          <a:graphicData uri="http://schemas.openxmlformats.org/presentationml/2006/ole">
            <p:oleObj spid="_x0000_s19463" name="Equation" r:id="rId8" imgW="838200" imgH="469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Характеристики установки в опыте Резерфорда</a:t>
            </a:r>
          </a:p>
        </p:txBody>
      </p:sp>
      <p:pic>
        <p:nvPicPr>
          <p:cNvPr id="296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89138"/>
            <a:ext cx="66579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27063" y="549275"/>
            <a:ext cx="813752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Для осуществления цепной самоподдерживающейся  ядерной реакции необходимо, чтобы в каждом последующем акте  ядерных  превращений  число нейтронов было больше, чем в предыдущем.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3068638"/>
            <a:ext cx="813752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Другими словами, </a:t>
            </a:r>
            <a:r>
              <a:rPr lang="ru-RU" altLang="ru-RU" sz="2400" i="1">
                <a:ea typeface="Times New Roman" pitchFamily="18" charset="0"/>
                <a:cs typeface="Arial" charset="0"/>
              </a:rPr>
              <a:t>коэффициент размножения нейтронов k,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равный отношению числа нейтронов в данном поколении к их числу в предыдущем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поколении, был больше единицы </a:t>
            </a: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5364163" y="4511675"/>
          <a:ext cx="790575" cy="314325"/>
        </p:xfrm>
        <a:graphic>
          <a:graphicData uri="http://schemas.openxmlformats.org/presentationml/2006/ole">
            <p:oleObj spid="_x0000_s20482" name="Equation" r:id="rId3" imgW="787058" imgH="3173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692150"/>
            <a:ext cx="8208962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Коэффициент размножения зависит от:</a:t>
            </a:r>
          </a:p>
          <a:p>
            <a:pPr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2400">
                <a:ea typeface="Times New Roman" pitchFamily="18" charset="0"/>
                <a:cs typeface="Arial" charset="0"/>
              </a:rPr>
              <a:t>Природы и количества делящегося вещества.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Calibri" pitchFamily="34" charset="0"/>
              <a:buAutoNum type="arabicPeriod"/>
            </a:pPr>
            <a:r>
              <a:rPr lang="ru-RU" altLang="ru-RU" sz="2400">
                <a:ea typeface="Times New Roman" pitchFamily="18" charset="0"/>
                <a:cs typeface="Arial" charset="0"/>
              </a:rPr>
              <a:t>Размеров и формы области пространства, где происходит  цепная реакция.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Минимальные размеры активной зоны, при кото-рой при которой возможно осуществление цепной реакции, называются </a:t>
            </a:r>
            <a:r>
              <a:rPr lang="ru-RU" altLang="ru-RU" sz="2400" i="1">
                <a:cs typeface="Times New Roman" pitchFamily="18" charset="0"/>
              </a:rPr>
              <a:t>критическими размерами, </a:t>
            </a:r>
            <a:r>
              <a:rPr lang="ru-RU" altLang="ru-RU" sz="2400">
                <a:cs typeface="Times New Roman" pitchFamily="18" charset="0"/>
              </a:rPr>
              <a:t>а масса делящегося вещества в системе критических размеров называется </a:t>
            </a:r>
            <a:r>
              <a:rPr lang="ru-RU" altLang="ru-RU" sz="2400" i="1">
                <a:cs typeface="Times New Roman" pitchFamily="18" charset="0"/>
              </a:rPr>
              <a:t>критической массой. 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cs typeface="Times New Roman" pitchFamily="18" charset="0"/>
              </a:rPr>
              <a:t>  Для чистого урана – 235 критическая масса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составляет около 50 кг. </a:t>
            </a:r>
            <a:endParaRPr lang="ru-RU" alt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19250" y="385763"/>
            <a:ext cx="604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>
                <a:cs typeface="Times New Roman" pitchFamily="18" charset="0"/>
              </a:rPr>
              <a:t>4.  Ядерная энергетика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1204913"/>
            <a:ext cx="8281987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Цепные ядерные реакции деления могут быть </a:t>
            </a:r>
            <a:r>
              <a:rPr lang="ru-RU" altLang="ru-RU" sz="2400" i="1">
                <a:ea typeface="Times New Roman" pitchFamily="18" charset="0"/>
                <a:cs typeface="Arial" charset="0"/>
              </a:rPr>
              <a:t>управляемые и неуправляемые.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Устройства, в которых осуществляется 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управляемые реакции деления, называются </a:t>
            </a:r>
            <a:r>
              <a:rPr lang="ru-RU" altLang="ru-RU" sz="2400" i="1">
                <a:ea typeface="Times New Roman" pitchFamily="18" charset="0"/>
                <a:cs typeface="Arial" charset="0"/>
              </a:rPr>
              <a:t>ядерными реакторами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Первый  ядерный  реактор был  пущен в декабре 1942  года в США в Чикагском университете под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руководством итальянского физика Э. Ферми.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84248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ea typeface="Times New Roman" pitchFamily="18" charset="0"/>
                <a:cs typeface="Arial" charset="0"/>
              </a:rPr>
              <a:t> В России (СССР) пуск реактора подобного типа был осуществлен в 1946 году  под руководством И. В. Курчатова в городе Москве, а первая атомная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электростанция мощностью 5 МВт была пущена в 1954 году  в городе Обнинске под Москвой.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613" y="2760663"/>
            <a:ext cx="614203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1252538"/>
            <a:ext cx="28082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В настоящее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время электроэнергия вырабатывается в сотнях ядерных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реакторов в различных странах мира. 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ru-RU" altLang="ru-RU" sz="240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611188"/>
            <a:ext cx="505460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60350"/>
            <a:ext cx="6223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42486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Активная зона реактора состоит из Тепло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Выделяющих ЭЛементов (ТВЭЛ), содержащих ядерное топливо (изотопы урана – 235 или плутония – 239), регулирующие стержни, содержащие вещество, интенсивно поглощающие нейтроны (кадмий или бор), теплоноситель (вода или щелочные металлы), замедлитель нейтронов (графит, бериллий), парогенератор и герметичный кожух (бетон, свинец), который изнутри выложен графитовой кладкой.  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46088" y="4149725"/>
            <a:ext cx="842486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Тепло, выделяющееся при делении ядер, разогревает ТВЭЛы и переносится с помощью теплоносителя в теплообменник.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981075"/>
            <a:ext cx="84248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В теплообменнике теплоноситель передает свою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теплоту воде, превращая ее в пар, который под большим давлением поступает на турбину и вращает ее лопасти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Турбина вращает электрический генератор, ток от которого поступает в электрическую сеть, а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сконденсированный пар вновь поступает в теплообменник.  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750" y="3933825"/>
            <a:ext cx="842486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Введение регулирующих стержней в реактор </a:t>
            </a:r>
            <a:b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уменьшает коэффициент размножения нейтронов, а выведение – увеличивает.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475297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Специальное автоматическое устройство, управляющее стержнями, позволяет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поддерживать развиваемую в реакторе мощность на заданном уровне. 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ru-RU" altLang="ru-RU" sz="240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88913"/>
            <a:ext cx="36004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5288" y="3213100"/>
            <a:ext cx="4897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Энергетическая мощность большинства реакторов около 1000 МВт, к.п.д. около 30%. 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288" y="4508500"/>
            <a:ext cx="8497887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При массе делящегося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вещества больше критической нейтроны быстро размножаются, и реакция становится неуправляемой и приобретает взрывной характер.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633538"/>
            <a:ext cx="309562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>
                <a:ea typeface="Times New Roman" pitchFamily="18" charset="0"/>
                <a:cs typeface="Arial" charset="0"/>
              </a:rPr>
              <a:t>На этом основано действие атомной бомбы.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90513"/>
            <a:ext cx="504031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39750" y="4451350"/>
            <a:ext cx="84248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Ядерный заряд атомной бомбы представляет собой две удаленные друг от друга части урана – 235 или плутония – 239, заключенные в массивную </a:t>
            </a:r>
            <a:b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ru-RU" alt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металлическую оболочку.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ctrTitle"/>
          </p:nvPr>
        </p:nvSpPr>
        <p:spPr>
          <a:xfrm>
            <a:off x="238125" y="-19050"/>
            <a:ext cx="7772400" cy="1470025"/>
          </a:xfrm>
        </p:spPr>
        <p:txBody>
          <a:bodyPr/>
          <a:lstStyle/>
          <a:p>
            <a:r>
              <a:rPr lang="ru-RU" altLang="ru-RU" sz="2400" smtClean="0"/>
              <a:t>Заряд атомного ядра</a:t>
            </a:r>
          </a:p>
        </p:txBody>
      </p:sp>
      <p:sp>
        <p:nvSpPr>
          <p:cNvPr id="307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1052513"/>
            <a:ext cx="6400800" cy="1752600"/>
          </a:xfrm>
        </p:spPr>
        <p:txBody>
          <a:bodyPr/>
          <a:lstStyle/>
          <a:p>
            <a:pPr algn="l"/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1911 Резерфорд, используя закон Кулона, получил формулу</a:t>
            </a:r>
          </a:p>
          <a:p>
            <a:pPr algn="l"/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количество </a:t>
            </a:r>
            <a:r>
              <a:rPr lang="el-GR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-частиц, падающих в единицу времени на рассеиватель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рассеянных в единицу времени </a:t>
            </a:r>
            <a:r>
              <a:rPr lang="el-GR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-частиц в телесный угол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углом Ꝋ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 ядер рассеивателя и их концентрация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alt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скорость и масса </a:t>
            </a:r>
            <a:r>
              <a:rPr lang="el-GR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-частиц.</a:t>
            </a:r>
          </a:p>
          <a:p>
            <a:pPr algn="l"/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Формула Резерфорда позволила объяснить экспериментальные результаты по рассеянию </a:t>
            </a:r>
            <a:r>
              <a:rPr lang="el-GR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-частиц на тяжелых ядрах, что привело к открытию атомного ядра и созданию ядерной модели атома.</a:t>
            </a:r>
          </a:p>
        </p:txBody>
      </p:sp>
      <p:pic>
        <p:nvPicPr>
          <p:cNvPr id="3072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450975"/>
            <a:ext cx="280828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87375" y="1557338"/>
            <a:ext cx="82804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Масса каждой части меньше критической,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вследствие чего цепная реакция не возникает.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0538" y="2852738"/>
            <a:ext cx="837723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С помощью обычного взрыва (запала)  одну часть ядерного заряда выстреливают в другую, общая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масса становится больше критической и возникает взрывная  цепная реакция, сопровождающаяся  мгновенным выделением огромного количества энергии, интенсивным радиоактивным излучением и большими разрушениями на местности.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013075" y="385763"/>
            <a:ext cx="272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200">
                <a:cs typeface="Times New Roman" pitchFamily="18" charset="0"/>
              </a:rPr>
              <a:t>5. Синтез ядер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1052513"/>
            <a:ext cx="835342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Ядерный синтез, т. е. слияние легких ядер в одно ядро, сопровождается, как и процесс деления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тяжёлых ядер, выделением огромного количества энергии.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Так, как у гелия          энергия связи ядра равна 28,3 МэВ, то становится возможным  получение ядерной энергии, например, при протекании таких реакций:</a:t>
            </a:r>
            <a:endParaRPr lang="ru-RU" alt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5" name="Object 42"/>
          <p:cNvGraphicFramePr>
            <a:graphicFrameLocks noChangeAspect="1"/>
          </p:cNvGraphicFramePr>
          <p:nvPr/>
        </p:nvGraphicFramePr>
        <p:xfrm>
          <a:off x="2873375" y="2471738"/>
          <a:ext cx="600075" cy="466725"/>
        </p:xfrm>
        <a:graphic>
          <a:graphicData uri="http://schemas.openxmlformats.org/presentationml/2006/ole">
            <p:oleObj spid="_x0000_s21506" name="Equation" r:id="rId3" imgW="596900" imgH="469900" progId="">
              <p:embed/>
            </p:oleObj>
          </a:graphicData>
        </a:graphic>
      </p:graphicFrame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34844" name="Object 43"/>
          <p:cNvGraphicFramePr>
            <a:graphicFrameLocks noChangeAspect="1"/>
          </p:cNvGraphicFramePr>
          <p:nvPr/>
        </p:nvGraphicFramePr>
        <p:xfrm>
          <a:off x="2265363" y="4222750"/>
          <a:ext cx="4445000" cy="469900"/>
        </p:xfrm>
        <a:graphic>
          <a:graphicData uri="http://schemas.openxmlformats.org/presentationml/2006/ole">
            <p:oleObj spid="_x0000_s21507" name="Equation" r:id="rId4" imgW="4445000" imgH="469900" progId="">
              <p:embed/>
            </p:oleObj>
          </a:graphicData>
        </a:graphic>
      </p:graphicFrame>
      <p:graphicFrame>
        <p:nvGraphicFramePr>
          <p:cNvPr id="34845" name="Object 44"/>
          <p:cNvGraphicFramePr>
            <a:graphicFrameLocks noChangeAspect="1"/>
          </p:cNvGraphicFramePr>
          <p:nvPr/>
        </p:nvGraphicFramePr>
        <p:xfrm>
          <a:off x="2195513" y="5229225"/>
          <a:ext cx="4584700" cy="469900"/>
        </p:xfrm>
        <a:graphic>
          <a:graphicData uri="http://schemas.openxmlformats.org/presentationml/2006/ole">
            <p:oleObj spid="_x0000_s21508" name="Equation" r:id="rId5" imgW="4584700" imgH="469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1052513"/>
            <a:ext cx="835342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Реакции синтеза атомных ядер обладают той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особенностью, что в них энергия, выделяемая на один нуклон примерно в 4 – 5 раз больше, чем в реакциях деления тяжелых ядер.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 Например, количество дейтерия в стакане обычной воды энергетически эквивалентно 60 литров бензина. </a:t>
            </a:r>
          </a:p>
          <a:p>
            <a:pPr eaLnBrk="1" hangingPunct="1">
              <a:lnSpc>
                <a:spcPct val="115000"/>
              </a:lnSpc>
              <a:spcBef>
                <a:spcPts val="2400"/>
              </a:spcBef>
            </a:pPr>
            <a:r>
              <a:rPr lang="ru-RU" altLang="ru-RU" sz="2400" b="1">
                <a:solidFill>
                  <a:srgbClr val="365F91"/>
                </a:solidFill>
                <a:cs typeface="Times New Roman" pitchFamily="18" charset="0"/>
              </a:rPr>
              <a:t>  </a:t>
            </a:r>
            <a:r>
              <a:rPr lang="ru-RU" altLang="ru-RU" sz="2400" i="1">
                <a:cs typeface="Times New Roman" pitchFamily="18" charset="0"/>
              </a:rPr>
              <a:t>Однако на пути осуществления таких реакций искусственным путем есть серьезные проблемы.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723900"/>
            <a:ext cx="842486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В рассмотренных выше реакциях синтеза ядра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должны быть сближены до расстояния </a:t>
            </a:r>
            <a:r>
              <a:rPr lang="en-US" altLang="ru-RU" sz="2400" i="1">
                <a:ea typeface="Times New Roman" pitchFamily="18" charset="0"/>
                <a:cs typeface="Arial" charset="0"/>
              </a:rPr>
              <a:t>r</a:t>
            </a:r>
            <a:r>
              <a:rPr lang="ru-RU" altLang="ru-RU" sz="2400" baseline="-25000">
                <a:ea typeface="Times New Roman" pitchFamily="18" charset="0"/>
                <a:cs typeface="Arial" charset="0"/>
              </a:rPr>
              <a:t>я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                  </a:t>
            </a:r>
            <a:r>
              <a:rPr lang="en-US" altLang="ru-RU" sz="2400">
                <a:ea typeface="Times New Roman" pitchFamily="18" charset="0"/>
                <a:cs typeface="Arial" charset="0"/>
              </a:rPr>
              <a:t>  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, равного радиусу действия ядерных сил.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  При этом положительно заряженные ядра должны преодолеть кулоновскую потенциальную энергию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отталкивания               </a:t>
            </a:r>
          </a:p>
        </p:txBody>
      </p:sp>
      <p:graphicFrame>
        <p:nvGraphicFramePr>
          <p:cNvPr id="5" name="Object 28"/>
          <p:cNvGraphicFramePr>
            <a:graphicFrameLocks noChangeAspect="1"/>
          </p:cNvGraphicFramePr>
          <p:nvPr/>
        </p:nvGraphicFramePr>
        <p:xfrm>
          <a:off x="6011863" y="1162050"/>
          <a:ext cx="1581150" cy="381000"/>
        </p:xfrm>
        <a:graphic>
          <a:graphicData uri="http://schemas.openxmlformats.org/presentationml/2006/ole">
            <p:oleObj spid="_x0000_s22530" name="Equation" r:id="rId3" imgW="1574800" imgH="381000" progId="">
              <p:embed/>
            </p:oleObj>
          </a:graphicData>
        </a:graphic>
      </p:graphicFrame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9750" y="5013325"/>
            <a:ext cx="84248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На долю каждого сталкивающегося ядра приходится, следовательно, 0,35 МэВ. </a:t>
            </a:r>
          </a:p>
        </p:txBody>
      </p:sp>
      <p:graphicFrame>
        <p:nvGraphicFramePr>
          <p:cNvPr id="35859" name="Object 29"/>
          <p:cNvGraphicFramePr>
            <a:graphicFrameLocks noChangeAspect="1"/>
          </p:cNvGraphicFramePr>
          <p:nvPr/>
        </p:nvGraphicFramePr>
        <p:xfrm>
          <a:off x="2843213" y="3860800"/>
          <a:ext cx="3492500" cy="977900"/>
        </p:xfrm>
        <a:graphic>
          <a:graphicData uri="http://schemas.openxmlformats.org/presentationml/2006/ole">
            <p:oleObj spid="_x0000_s22531" name="Equation" r:id="rId4" imgW="3492500" imgH="977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4213" y="404813"/>
            <a:ext cx="69516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Средней энергии теплового движения ядра  </a:t>
            </a: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5" name="Object 28"/>
          <p:cNvGraphicFramePr>
            <a:graphicFrameLocks noChangeAspect="1"/>
          </p:cNvGraphicFramePr>
          <p:nvPr/>
        </p:nvGraphicFramePr>
        <p:xfrm>
          <a:off x="3338513" y="996950"/>
          <a:ext cx="2466975" cy="819150"/>
        </p:xfrm>
        <a:graphic>
          <a:graphicData uri="http://schemas.openxmlformats.org/presentationml/2006/ole">
            <p:oleObj spid="_x0000_s23554" name="Equation" r:id="rId3" imgW="2463800" imgH="825500" progId="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4213" y="1773238"/>
            <a:ext cx="8280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должна соответствовать огромная температура  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4213" y="2827338"/>
            <a:ext cx="80645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Однако расчеты показывают, что реакции синтеза атомных ядер могут происходить уже при </a:t>
            </a:r>
            <a:br>
              <a:rPr lang="ru-RU" altLang="ru-RU" sz="2400">
                <a:ea typeface="Times New Roman" pitchFamily="18" charset="0"/>
                <a:cs typeface="Arial" charset="0"/>
              </a:rPr>
            </a:br>
            <a:r>
              <a:rPr lang="ru-RU" altLang="ru-RU" sz="2400">
                <a:ea typeface="Times New Roman" pitchFamily="18" charset="0"/>
                <a:cs typeface="Arial" charset="0"/>
              </a:rPr>
              <a:t>температурах порядка 10</a:t>
            </a:r>
            <a:r>
              <a:rPr lang="ru-RU" altLang="ru-RU" sz="2400" baseline="30000">
                <a:ea typeface="Times New Roman" pitchFamily="18" charset="0"/>
                <a:cs typeface="Arial" charset="0"/>
              </a:rPr>
              <a:t>7</a:t>
            </a:r>
            <a:r>
              <a:rPr lang="ru-RU" altLang="ru-RU" sz="2400">
                <a:ea typeface="Times New Roman" pitchFamily="18" charset="0"/>
                <a:cs typeface="Arial" charset="0"/>
              </a:rPr>
              <a:t> К.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Реакции синтеза атомных ядер, происходящие при </a:t>
            </a:r>
            <a:r>
              <a:rPr lang="ru-RU" altLang="ru-RU" sz="2400" i="1">
                <a:ea typeface="Times New Roman" pitchFamily="18" charset="0"/>
                <a:cs typeface="Arial" charset="0"/>
              </a:rPr>
              <a:t>сверхвысоких температурах, называют </a:t>
            </a:r>
            <a:br>
              <a:rPr lang="ru-RU" altLang="ru-RU" sz="2400" i="1">
                <a:ea typeface="Times New Roman" pitchFamily="18" charset="0"/>
                <a:cs typeface="Arial" charset="0"/>
              </a:rPr>
            </a:br>
            <a:r>
              <a:rPr lang="ru-RU" altLang="ru-RU" sz="2400" i="1">
                <a:ea typeface="Times New Roman" pitchFamily="18" charset="0"/>
                <a:cs typeface="Arial" charset="0"/>
              </a:rPr>
              <a:t>термоядерными реакциями.   </a:t>
            </a:r>
          </a:p>
        </p:txBody>
      </p:sp>
      <p:graphicFrame>
        <p:nvGraphicFramePr>
          <p:cNvPr id="36883" name="Object 29"/>
          <p:cNvGraphicFramePr>
            <a:graphicFrameLocks noChangeAspect="1"/>
          </p:cNvGraphicFramePr>
          <p:nvPr/>
        </p:nvGraphicFramePr>
        <p:xfrm>
          <a:off x="3276600" y="2349500"/>
          <a:ext cx="2120900" cy="457200"/>
        </p:xfrm>
        <a:graphic>
          <a:graphicData uri="http://schemas.openxmlformats.org/presentationml/2006/ole">
            <p:oleObj spid="_x0000_s23555" name="Equation" r:id="rId4" imgW="212090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4213" y="908050"/>
            <a:ext cx="7991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Синтез изотопов ядер водорода в ядра гелия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является основным источником энергии Солнца и других звезд.</a:t>
            </a:r>
            <a:endParaRPr lang="ru-RU" altLang="ru-RU" sz="2400"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 В термоядерной (водородной) бомбе реакция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синтеза ядер дейтерия и трития носит неуправляемый характер.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 Необходимая для протекания термоядерной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реакции температура при этом создается взрывом атомной бомбы, которая в этом случае выполняет функцию  «запала».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4213" y="981075"/>
            <a:ext cx="8208962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Чтобы с помощью ядерного синтеза получить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полезную энергию, эти реакции должны быть управляемыми. </a:t>
            </a:r>
            <a:endParaRPr lang="ru-RU" altLang="ru-RU" sz="2400"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 Проблемы состоят в том, чтобы найти способы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 i="1">
                <a:cs typeface="Times New Roman" pitchFamily="18" charset="0"/>
              </a:rPr>
              <a:t>создания,  поддержания и контроля  сверхвысоких температур</a:t>
            </a:r>
            <a:r>
              <a:rPr lang="ru-RU" altLang="ru-RU" sz="2400" i="1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ru-RU" altLang="ru-RU" sz="2400">
                <a:cs typeface="Times New Roman" pitchFamily="18" charset="0"/>
              </a:rPr>
              <a:t>порядка несколько миллионов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градусов.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  При столь высокой температуре газа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(высокотемпературной плазмы)  стенка из любого вещества немедленно испарится.</a:t>
            </a:r>
            <a:endParaRPr lang="ru-RU" alt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052513"/>
            <a:ext cx="82804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2400">
                <a:cs typeface="Times New Roman" pitchFamily="18" charset="0"/>
              </a:rPr>
              <a:t>В связи с этим  для удержания плазмы в заданном объеме приходится использовать  магнитное поле специальной тороидальной формы. Разогрев плазмы осуществляется протекающим по ней током.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 Осуществление управляемого термоядерного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синтеза даст человечеству практически неисчерпаемый источник энергии.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 Поэтому работы в этом направлении ведутся во многих странах мира.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908050"/>
            <a:ext cx="8208962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Однако, из-за разного рода сложных 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инженернотехнологических проблем задача  управляемого термоядерного синтеза, к сожалению, </a:t>
            </a:r>
            <a:r>
              <a:rPr lang="ru-RU" altLang="ru-RU" sz="2400" i="1">
                <a:cs typeface="Times New Roman" pitchFamily="18" charset="0"/>
              </a:rPr>
              <a:t>не решена </a:t>
            </a:r>
            <a:r>
              <a:rPr lang="ru-RU" altLang="ru-RU" sz="2400">
                <a:cs typeface="Times New Roman" pitchFamily="18" charset="0"/>
              </a:rPr>
              <a:t>в мире  до сих пор. </a:t>
            </a:r>
          </a:p>
          <a:p>
            <a:pPr eaLnBrk="1" hangingPunct="1">
              <a:lnSpc>
                <a:spcPct val="115000"/>
              </a:lnSpc>
              <a:spcBef>
                <a:spcPts val="2400"/>
              </a:spcBef>
            </a:pPr>
            <a:r>
              <a:rPr lang="ru-RU" altLang="ru-RU" sz="2400" b="1">
                <a:cs typeface="Times New Roman" pitchFamily="18" charset="0"/>
              </a:rPr>
              <a:t>  </a:t>
            </a:r>
            <a:r>
              <a:rPr lang="ru-RU" altLang="ru-RU" sz="2400" i="1">
                <a:cs typeface="Times New Roman" pitchFamily="18" charset="0"/>
              </a:rPr>
              <a:t>Остается только надеяться, что решение этих проблем – дело недалекого будущего.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cs typeface="Times New Roman" pitchFamily="18" charset="0"/>
              </a:rPr>
              <a:t> Ниже показана предполагаемая конструкция термоядерного реактора.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6985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711200" y="311150"/>
            <a:ext cx="7772400" cy="1470025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Дифференциальное сечение упругого рассеяния нерелятивисткой заряженной частицы в кулоновском поле ядра-мишени описывается </a:t>
            </a:r>
            <a:r>
              <a:rPr lang="ru-RU" alt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формулой Резерфорда</a:t>
            </a:r>
          </a:p>
        </p:txBody>
      </p:sp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088" cy="2063750"/>
          </a:xfrm>
        </p:spPr>
        <p:txBody>
          <a:bodyPr/>
          <a:lstStyle/>
          <a:p>
            <a:pPr algn="l"/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l-GR" altLang="ru-RU" sz="2400" baseline="-25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altLang="ru-RU" sz="2400" baseline="-25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ядра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заряды налетающей </a:t>
            </a:r>
            <a:r>
              <a:rPr lang="el-GR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-чатсицы и ядра-мишени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e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-элементарный заряд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-кинетическая энергия налетающей частицы</a:t>
            </a:r>
            <a:r>
              <a:rPr lang="ru-RU" alt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Ꝋ-угол рассеяния </a:t>
            </a:r>
            <a:r>
              <a:rPr lang="el-GR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-частицы</a:t>
            </a:r>
          </a:p>
        </p:txBody>
      </p:sp>
      <p:pic>
        <p:nvPicPr>
          <p:cNvPr id="3174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81175"/>
            <a:ext cx="568801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270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1162050"/>
            <a:ext cx="83915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242093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2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663700"/>
          </a:xfrm>
        </p:spPr>
        <p:txBody>
          <a:bodyPr/>
          <a:lstStyle/>
          <a:p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Сечение упругого рассеяния(формула Резерфорда).</a:t>
            </a:r>
          </a:p>
        </p:txBody>
      </p:sp>
      <p:sp>
        <p:nvSpPr>
          <p:cNvPr id="32771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3716338"/>
            <a:ext cx="8134350" cy="2395537"/>
          </a:xfrm>
        </p:spPr>
        <p:txBody>
          <a:bodyPr/>
          <a:lstStyle/>
          <a:p>
            <a:pPr algn="l"/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-зарядовые числа ядра и частицы,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-заряд электрона,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Yu Gothic UI Semilight" pitchFamily="34" charset="-128"/>
                <a:cs typeface="Times New Roman" pitchFamily="18" charset="0"/>
              </a:rPr>
              <a:t>    -масса и скорость частицы, соответственно,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Ꝋ-угол рассеяния,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-элемент телесного угла, </a:t>
            </a:r>
            <a:r>
              <a:rPr lang="en-US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ядер в 1см</a:t>
            </a:r>
            <a:r>
              <a:rPr lang="ru-RU" altLang="ru-RU" sz="2400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l"/>
            <a:endParaRPr lang="ru-RU" altLang="ru-RU" sz="2400" baseline="30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ea typeface="Yu Gothic UI Semilight" pitchFamily="34" charset="-128"/>
              </a:rPr>
              <a:t>Формула подучена Резерфордом на базе ядерной модели атома и может быть использована для определения заряда ядра.</a:t>
            </a: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71310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243388"/>
            <a:ext cx="2159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Состав, заряд и массовое число атомного ядра. Радиус ядра. </a:t>
            </a:r>
            <a:b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середине 20 века физики уже не сомневались в том, что атомные ядра, открытые Резерфордом в 1911 году, также, как и сами атомы, имеют сложную структуру. В настоящее время твердо установлено, что ядра различных атомов состоят из двух элементарных частиц: протонов и нейтронов (нуклоны).</a:t>
            </a:r>
            <a:endParaRPr lang="ru-RU" altLang="ru-RU" sz="24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584575"/>
            <a:ext cx="4176713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2086</Words>
  <Application>Microsoft Office PowerPoint</Application>
  <PresentationFormat>Экран (4:3)</PresentationFormat>
  <Paragraphs>229</Paragraphs>
  <Slides>71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8" baseType="lpstr">
      <vt:lpstr>Times New Roman</vt:lpstr>
      <vt:lpstr>Arial</vt:lpstr>
      <vt:lpstr>Calibri</vt:lpstr>
      <vt:lpstr>Yu Gothic UI Semilight</vt:lpstr>
      <vt:lpstr>Symbol</vt:lpstr>
      <vt:lpstr>Тема Office</vt:lpstr>
      <vt:lpstr>Equation</vt:lpstr>
      <vt:lpstr>               Чувашский государственный университет Раритетная лаборатория физики raritet.chuvsu.ru  Лекция 30.   Основы ядерной физики   Лекцию подготовил            доцент кафедры общей физики       Сорокин Геннадий Михайлович        2025 год</vt:lpstr>
      <vt:lpstr>Слайд 2</vt:lpstr>
      <vt:lpstr>        Эрнест Резерфорд британский физик новозеландского происхождения. Известен как отец ядерной физики. Его ученики:  </vt:lpstr>
      <vt:lpstr>Схема опыта и схема  наблюдения свечения на круговом экране</vt:lpstr>
      <vt:lpstr>Характеристики установки в опыте Резерфорда</vt:lpstr>
      <vt:lpstr>Заряд атомного ядра</vt:lpstr>
      <vt:lpstr>Дифференциальное сечение упругого рассеяния нерелятивисткой заряженной частицы в кулоновском поле ядра-мишени описывается формулой Резерфорда</vt:lpstr>
      <vt:lpstr>Сечение упругого рассеяния(формула Резерфорда).</vt:lpstr>
      <vt:lpstr>      Состав, заряд и массовое число атомного ядра. Радиус ядра.    В середине 20 века физики уже не сомневались в том, что атомные ядра, открытые Резерфордом в 1911 году, также, как и сами атомы, имеют сложную структуру. В настоящее время твердо установлено, что ядра различных атомов состоят из двух элементарных частиц: протонов и нейтронов (нуклоны).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MF-300</cp:lastModifiedBy>
  <cp:revision>162</cp:revision>
  <dcterms:created xsi:type="dcterms:W3CDTF">2013-12-29T15:18:01Z</dcterms:created>
  <dcterms:modified xsi:type="dcterms:W3CDTF">2025-11-25T08:34:42Z</dcterms:modified>
</cp:coreProperties>
</file>